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74" r:id="rId12"/>
    <p:sldId id="266" r:id="rId13"/>
    <p:sldId id="270" r:id="rId14"/>
    <p:sldId id="271" r:id="rId15"/>
    <p:sldId id="272" r:id="rId16"/>
    <p:sldId id="273" r:id="rId17"/>
    <p:sldId id="275" r:id="rId18"/>
    <p:sldId id="276" r:id="rId19"/>
    <p:sldId id="267" r:id="rId20"/>
    <p:sldId id="277" r:id="rId21"/>
    <p:sldId id="278" r:id="rId22"/>
    <p:sldId id="269" r:id="rId23"/>
    <p:sldId id="268" r:id="rId24"/>
    <p:sldId id="279" r:id="rId25"/>
    <p:sldId id="280" r:id="rId26"/>
    <p:sldId id="281" r:id="rId27"/>
    <p:sldId id="282" r:id="rId28"/>
    <p:sldId id="283" r:id="rId29"/>
    <p:sldId id="285" r:id="rId30"/>
    <p:sldId id="286" r:id="rId31"/>
    <p:sldId id="289" r:id="rId32"/>
    <p:sldId id="287" r:id="rId33"/>
    <p:sldId id="284" r:id="rId34"/>
    <p:sldId id="288" r:id="rId35"/>
    <p:sldId id="290" r:id="rId36"/>
    <p:sldId id="291" r:id="rId37"/>
    <p:sldId id="292" r:id="rId38"/>
    <p:sldId id="297" r:id="rId39"/>
    <p:sldId id="293" r:id="rId40"/>
    <p:sldId id="294" r:id="rId41"/>
    <p:sldId id="295" r:id="rId42"/>
    <p:sldId id="296" r:id="rId4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859"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4CC813-8171-4B67-B9FE-9227F1086FA4}" type="datetimeFigureOut">
              <a:rPr lang="pl-PL" smtClean="0"/>
              <a:t>2013-02-22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D3B088-B55B-4BE4-8293-7CF76EF7202A}" type="slidenum">
              <a:rPr lang="pl-PL" smtClean="0"/>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FD3B088-B55B-4BE4-8293-7CF76EF7202A}" type="slidenum">
              <a:rPr lang="pl-PL" smtClean="0"/>
              <a:t>6</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A37AF5B-F794-40B3-9FD6-0164BE8BDEF8}" type="datetimeFigureOut">
              <a:rPr lang="pl-PL" smtClean="0"/>
              <a:t>2013-02-22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109B229-C8F5-48E6-BC46-F7A4574F9470}"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A37AF5B-F794-40B3-9FD6-0164BE8BDEF8}" type="datetimeFigureOut">
              <a:rPr lang="pl-PL" smtClean="0"/>
              <a:t>2013-02-22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109B229-C8F5-48E6-BC46-F7A4574F9470}"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A37AF5B-F794-40B3-9FD6-0164BE8BDEF8}" type="datetimeFigureOut">
              <a:rPr lang="pl-PL" smtClean="0"/>
              <a:t>2013-02-22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109B229-C8F5-48E6-BC46-F7A4574F9470}"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A37AF5B-F794-40B3-9FD6-0164BE8BDEF8}" type="datetimeFigureOut">
              <a:rPr lang="pl-PL" smtClean="0"/>
              <a:t>2013-02-22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109B229-C8F5-48E6-BC46-F7A4574F9470}"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A37AF5B-F794-40B3-9FD6-0164BE8BDEF8}" type="datetimeFigureOut">
              <a:rPr lang="pl-PL" smtClean="0"/>
              <a:t>2013-02-22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109B229-C8F5-48E6-BC46-F7A4574F9470}"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A37AF5B-F794-40B3-9FD6-0164BE8BDEF8}" type="datetimeFigureOut">
              <a:rPr lang="pl-PL" smtClean="0"/>
              <a:t>2013-02-22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109B229-C8F5-48E6-BC46-F7A4574F9470}"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A37AF5B-F794-40B3-9FD6-0164BE8BDEF8}" type="datetimeFigureOut">
              <a:rPr lang="pl-PL" smtClean="0"/>
              <a:t>2013-02-22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109B229-C8F5-48E6-BC46-F7A4574F9470}"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A37AF5B-F794-40B3-9FD6-0164BE8BDEF8}" type="datetimeFigureOut">
              <a:rPr lang="pl-PL" smtClean="0"/>
              <a:t>2013-02-22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109B229-C8F5-48E6-BC46-F7A4574F9470}"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A37AF5B-F794-40B3-9FD6-0164BE8BDEF8}" type="datetimeFigureOut">
              <a:rPr lang="pl-PL" smtClean="0"/>
              <a:t>2013-02-22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109B229-C8F5-48E6-BC46-F7A4574F9470}"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A37AF5B-F794-40B3-9FD6-0164BE8BDEF8}" type="datetimeFigureOut">
              <a:rPr lang="pl-PL" smtClean="0"/>
              <a:t>2013-02-22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109B229-C8F5-48E6-BC46-F7A4574F9470}"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A37AF5B-F794-40B3-9FD6-0164BE8BDEF8}" type="datetimeFigureOut">
              <a:rPr lang="pl-PL" smtClean="0"/>
              <a:t>2013-02-22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109B229-C8F5-48E6-BC46-F7A4574F9470}"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7AF5B-F794-40B3-9FD6-0164BE8BDEF8}" type="datetimeFigureOut">
              <a:rPr lang="pl-PL" smtClean="0"/>
              <a:t>2013-02-22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9B229-C8F5-48E6-BC46-F7A4574F9470}" type="slidenum">
              <a:rPr lang="pl-PL" smtClean="0"/>
              <a:t>‹#›</a:t>
            </a:fld>
            <a:endParaRPr lang="pl-P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l-PL"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ŚREDNIOWIECZE  HISTORIA KOŚCIOŁA</a:t>
            </a:r>
            <a:endParaRPr lang="pl-PL"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Podtytuł 4"/>
          <p:cNvSpPr>
            <a:spLocks noGrp="1"/>
          </p:cNvSpPr>
          <p:nvPr>
            <p:ph type="subTitle" idx="1"/>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pl-PL"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pl-PL"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XI – XV wiek</a:t>
            </a:r>
            <a:endParaRPr lang="pl-PL"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2290" name="Picture 2" descr="http://gify.joe.pl/gifs/religia/zakonnicy/zakonnik-z-dlugimi-wasami.gif"/>
          <p:cNvPicPr>
            <a:picLocks noChangeAspect="1" noChangeArrowheads="1" noCrop="1"/>
          </p:cNvPicPr>
          <p:nvPr/>
        </p:nvPicPr>
        <p:blipFill>
          <a:blip r:embed="rId2" cstate="print"/>
          <a:srcRect/>
          <a:stretch>
            <a:fillRect/>
          </a:stretch>
        </p:blipFill>
        <p:spPr bwMode="auto">
          <a:xfrm>
            <a:off x="3923928" y="332656"/>
            <a:ext cx="933450" cy="13716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274638"/>
            <a:ext cx="8229600" cy="293846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Spór zakończył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dopiero </a:t>
            </a:r>
            <a:r>
              <a:rPr lang="pl-PL" b="1" dirty="0" smtClean="0">
                <a:ln w="11430"/>
                <a:solidFill>
                  <a:srgbClr val="FFFF00"/>
                </a:solidFill>
                <a:effectLst>
                  <a:outerShdw blurRad="50800" dist="39000" dir="5460000" algn="tl">
                    <a:srgbClr val="000000">
                      <a:alpha val="38000"/>
                    </a:srgbClr>
                  </a:outerShdw>
                </a:effectLst>
              </a:rPr>
              <a:t>konkordat wormacki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(1122), </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 którym przewidziano inwestyturę z rąk zarówno papieża jak i cesarza.</a:t>
            </a:r>
          </a:p>
        </p:txBody>
      </p:sp>
      <p:pic>
        <p:nvPicPr>
          <p:cNvPr id="24578" name="Picture 2" descr="http://historyk.eu/images/obraz1335798538.jpg"/>
          <p:cNvPicPr>
            <a:picLocks noChangeAspect="1" noChangeArrowheads="1"/>
          </p:cNvPicPr>
          <p:nvPr/>
        </p:nvPicPr>
        <p:blipFill>
          <a:blip r:embed="rId2" cstate="print"/>
          <a:srcRect/>
          <a:stretch>
            <a:fillRect/>
          </a:stretch>
        </p:blipFill>
        <p:spPr bwMode="auto">
          <a:xfrm>
            <a:off x="2339752" y="3293604"/>
            <a:ext cx="4176464" cy="31323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aśnienie prostokątne zaokrąglone 1"/>
          <p:cNvSpPr/>
          <p:nvPr/>
        </p:nvSpPr>
        <p:spPr>
          <a:xfrm>
            <a:off x="1115616" y="476672"/>
            <a:ext cx="6984776" cy="3888432"/>
          </a:xfrm>
          <a:prstGeom prst="wedgeRoundRectCallout">
            <a:avLst>
              <a:gd name="adj1" fmla="val 2513"/>
              <a:gd name="adj2" fmla="val 79353"/>
              <a:gd name="adj3" fmla="val 16667"/>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4400" b="1" dirty="0" smtClean="0">
                <a:ln w="11430"/>
                <a:solidFill>
                  <a:srgbClr val="FFFF00"/>
                </a:solidFill>
                <a:effectLst>
                  <a:outerShdw blurRad="50800" dist="39000" dir="5460000" algn="tl">
                    <a:srgbClr val="000000">
                      <a:alpha val="38000"/>
                    </a:srgbClr>
                  </a:outerShdw>
                </a:effectLst>
              </a:rPr>
              <a:t>Konkordat</a:t>
            </a:r>
            <a:r>
              <a:rPr lang="pl-PL"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umowa zawierana między państwem a Kościołem katolickim, regulująca wzajemne relacje. </a:t>
            </a:r>
            <a:endParaRPr lang="pl-PL"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3794" name="Picture 2" descr="http://www.arekbednarczyk.republika.pl/zakonnik1.gif"/>
          <p:cNvPicPr>
            <a:picLocks noChangeAspect="1" noChangeArrowheads="1" noCrop="1"/>
          </p:cNvPicPr>
          <p:nvPr/>
        </p:nvPicPr>
        <p:blipFill>
          <a:blip r:embed="rId2" cstate="print"/>
          <a:srcRect/>
          <a:stretch>
            <a:fillRect/>
          </a:stretch>
        </p:blipFill>
        <p:spPr bwMode="auto">
          <a:xfrm>
            <a:off x="3419872" y="5301208"/>
            <a:ext cx="1381125" cy="13716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7200" b="1" dirty="0" smtClean="0">
                <a:solidFill>
                  <a:srgbClr val="FFFF00"/>
                </a:solidFill>
              </a:rPr>
              <a:t>WYPRAWY KRZYŻOWE</a:t>
            </a:r>
            <a:endParaRPr lang="pl-PL" sz="7200" b="1" dirty="0">
              <a:solidFill>
                <a:srgbClr val="FFFF00"/>
              </a:solidFill>
            </a:endParaRPr>
          </a:p>
        </p:txBody>
      </p:sp>
      <p:sp>
        <p:nvSpPr>
          <p:cNvPr id="3" name="Podtytuł 2"/>
          <p:cNvSpPr>
            <a:spLocks noGrp="1"/>
          </p:cNvSpPr>
          <p:nvPr>
            <p:ph type="subTitle" idx="1"/>
          </p:nvPr>
        </p:nvSpPr>
        <p:spPr>
          <a:xfrm>
            <a:off x="1371600" y="4437112"/>
            <a:ext cx="6400800" cy="120168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l-PL"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KRUCJATY</a:t>
            </a:r>
            <a:endParaRPr lang="pl-PL"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7464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podstaw wypraw krzyżowych znajduje się chrześcijański kult miejsc i przedmiotów związanych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 życiem  i śmiercią Jezusa Chrystusa.</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32656"/>
            <a:ext cx="8229600" cy="583264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 VII wieku </a:t>
            </a:r>
            <a:r>
              <a:rPr lang="pl-PL" b="1" dirty="0" smtClean="0">
                <a:ln w="11430"/>
                <a:solidFill>
                  <a:srgbClr val="FFFF00"/>
                </a:solidFill>
                <a:effectLst>
                  <a:outerShdw blurRad="50800" dist="39000" dir="5460000" algn="tl">
                    <a:srgbClr val="000000">
                      <a:alpha val="38000"/>
                    </a:srgbClr>
                  </a:outerShdw>
                </a:effectLst>
              </a:rPr>
              <a:t>Jerozolima</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znalazła się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solidFill>
                  <a:srgbClr val="FFFF00"/>
                </a:solidFill>
                <a:effectLst>
                  <a:outerShdw blurRad="50800" dist="39000" dir="5460000" algn="tl">
                    <a:srgbClr val="000000">
                      <a:alpha val="38000"/>
                    </a:srgbClr>
                  </a:outerShdw>
                </a:effectLst>
              </a:rPr>
              <a:t>w rękach wyznawców Islamu</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 1072 roku Święte </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iasto chrześcijan podbili Turcy Seldżuccy.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 skutek tego wydarzenia, wiele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 cennych dla chrześcijan relikwii trafiło w ręce innowierców.</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aśnienie prostokątne zaokrąglone 3"/>
          <p:cNvSpPr/>
          <p:nvPr/>
        </p:nvSpPr>
        <p:spPr>
          <a:xfrm>
            <a:off x="827584" y="404664"/>
            <a:ext cx="7488832" cy="4032448"/>
          </a:xfrm>
          <a:prstGeom prst="wedgeRoundRectCallout">
            <a:avLst>
              <a:gd name="adj1" fmla="val 1494"/>
              <a:gd name="adj2" fmla="val 76862"/>
              <a:gd name="adj3" fmla="val 16667"/>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4400" b="1" dirty="0" smtClean="0">
                <a:ln w="11430"/>
                <a:solidFill>
                  <a:srgbClr val="FFFF00"/>
                </a:solidFill>
                <a:effectLst>
                  <a:outerShdw blurRad="50800" dist="39000" dir="5460000" algn="tl">
                    <a:srgbClr val="000000">
                      <a:alpha val="38000"/>
                    </a:srgbClr>
                  </a:outerShdw>
                </a:effectLst>
              </a:rPr>
              <a:t>Relikwia</a:t>
            </a:r>
            <a:r>
              <a:rPr lang="pl-PL"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pl-PL" sz="44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łc</a:t>
            </a:r>
            <a:r>
              <a:rPr lang="pl-PL" sz="4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pl-PL" sz="44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relictum</a:t>
            </a:r>
            <a:r>
              <a:rPr lang="pl-PL" sz="4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czyli pozostałość</a:t>
            </a:r>
            <a:r>
              <a:rPr lang="pl-PL"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pl-PL"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szczątki ciała świętego lub przedmioty, którymi święty posługiwał się za życia</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22" name="Picture 2" descr="http://www.arekbednarczyk.republika.pl/zakonnik1.gif"/>
          <p:cNvPicPr>
            <a:picLocks noChangeAspect="1" noChangeArrowheads="1" noCrop="1"/>
          </p:cNvPicPr>
          <p:nvPr/>
        </p:nvPicPr>
        <p:blipFill>
          <a:blip r:embed="rId2" cstate="print"/>
          <a:srcRect/>
          <a:stretch>
            <a:fillRect/>
          </a:stretch>
        </p:blipFill>
        <p:spPr bwMode="auto">
          <a:xfrm>
            <a:off x="3347864" y="5157192"/>
            <a:ext cx="1381125" cy="13716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322637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Pierwszym celem wypraw krzyżowych było odbicie </a:t>
            </a:r>
            <a:r>
              <a:rPr lang="pl-PL"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t>
            </a:r>
            <a:r>
              <a:rPr lang="pl-PL"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elikwii związanych z męką Chrystusa, a także Jerozolimy, w której znajdowały się ważne dla chrześcijan miejsca kultu, z rąk muzułmanów. </a:t>
            </a:r>
            <a:endParaRPr lang="pl-PL"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9700" name="Picture 4" descr="http://histmag.org/grafika/articles5/clermont/jerusalem.jpg"/>
          <p:cNvPicPr>
            <a:picLocks noChangeAspect="1" noChangeArrowheads="1"/>
          </p:cNvPicPr>
          <p:nvPr/>
        </p:nvPicPr>
        <p:blipFill>
          <a:blip r:embed="rId2" cstate="print"/>
          <a:srcRect/>
          <a:stretch>
            <a:fillRect/>
          </a:stretch>
        </p:blipFill>
        <p:spPr bwMode="auto">
          <a:xfrm>
            <a:off x="1763688" y="3645024"/>
            <a:ext cx="5760640" cy="295938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0263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 </a:t>
            </a:r>
            <a:r>
              <a:rPr lang="pl-PL" b="1" dirty="0">
                <a:ln w="11430"/>
                <a:solidFill>
                  <a:srgbClr val="FFFF00"/>
                </a:solidFill>
                <a:effectLst>
                  <a:outerShdw blurRad="50800" dist="39000" dir="5460000" algn="tl">
                    <a:srgbClr val="000000">
                      <a:alpha val="38000"/>
                    </a:srgbClr>
                  </a:outerShdw>
                </a:effectLst>
              </a:rPr>
              <a:t>1095</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roku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papież </a:t>
            </a:r>
            <a:r>
              <a:rPr lang="pl-PL" b="1" dirty="0" smtClean="0">
                <a:ln w="11430"/>
                <a:solidFill>
                  <a:srgbClr val="FFFF00"/>
                </a:solidFill>
                <a:effectLst>
                  <a:outerShdw blurRad="50800" dist="39000" dir="5460000" algn="tl">
                    <a:srgbClr val="000000">
                      <a:alpha val="38000"/>
                    </a:srgbClr>
                  </a:outerShdw>
                </a:effectLst>
              </a:rPr>
              <a:t>Urban </a:t>
            </a:r>
            <a:r>
              <a:rPr lang="pl-PL" b="1" dirty="0">
                <a:ln w="11430"/>
                <a:solidFill>
                  <a:srgbClr val="FFFF00"/>
                </a:solidFill>
                <a:effectLst>
                  <a:outerShdw blurRad="50800" dist="39000" dir="5460000" algn="tl">
                    <a:srgbClr val="000000">
                      <a:alpha val="38000"/>
                    </a:srgbClr>
                  </a:outerShdw>
                </a:effectLst>
              </a:rPr>
              <a:t>II </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 </a:t>
            </a:r>
            <a:r>
              <a:rPr lang="pl-PL" b="1" dirty="0">
                <a:ln w="11430"/>
                <a:solidFill>
                  <a:srgbClr val="FFFF00"/>
                </a:solidFill>
                <a:effectLst>
                  <a:outerShdw blurRad="50800" dist="39000" dir="5460000" algn="tl">
                    <a:srgbClr val="000000">
                      <a:alpha val="38000"/>
                    </a:srgbClr>
                  </a:outerShdw>
                </a:effectLst>
              </a:rPr>
              <a:t>synodzie w </a:t>
            </a:r>
            <a:r>
              <a:rPr lang="pl-PL" b="1" dirty="0" smtClean="0">
                <a:ln w="11430"/>
                <a:solidFill>
                  <a:srgbClr val="FFFF00"/>
                </a:solidFill>
                <a:effectLst>
                  <a:outerShdw blurRad="50800" dist="39000" dir="5460000" algn="tl">
                    <a:srgbClr val="000000">
                      <a:alpha val="38000"/>
                    </a:srgbClr>
                  </a:outerShdw>
                </a:effectLst>
              </a:rPr>
              <a:t>Clermont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wezwał do rozpoczęcia wypraw krzyżowych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 celu odzyskania Ziemi Świętej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 rąk muzułmanów. </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aśnienie prostokątne zaokrąglone 2"/>
          <p:cNvSpPr/>
          <p:nvPr/>
        </p:nvSpPr>
        <p:spPr>
          <a:xfrm>
            <a:off x="395536" y="332656"/>
            <a:ext cx="8136904" cy="4176464"/>
          </a:xfrm>
          <a:prstGeom prst="wedgeRoundRectCallout">
            <a:avLst>
              <a:gd name="adj1" fmla="val -5587"/>
              <a:gd name="adj2" fmla="val 65784"/>
              <a:gd name="adj3" fmla="val 16667"/>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4000" b="1" dirty="0" smtClean="0">
                <a:ln w="11430"/>
                <a:solidFill>
                  <a:srgbClr val="FFFF00"/>
                </a:solidFill>
                <a:effectLst>
                  <a:outerShdw blurRad="50800" dist="39000" dir="5460000" algn="tl">
                    <a:srgbClr val="000000">
                      <a:alpha val="38000"/>
                    </a:srgbClr>
                  </a:outerShdw>
                </a:effectLst>
              </a:rPr>
              <a:t>Synod </a:t>
            </a:r>
            <a:r>
              <a:rPr lang="pl-PL"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spotkanie biskupów określonego terytorium (diecezji, metropolii, całego kraju), aby omówić sprawy  istotne dla Kościoła. </a:t>
            </a:r>
            <a:endParaRPr lang="pl-P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2" descr="http://www.arekbednarczyk.republika.pl/zakonnik1.gif"/>
          <p:cNvPicPr>
            <a:picLocks noChangeAspect="1" noChangeArrowheads="1" noCrop="1"/>
          </p:cNvPicPr>
          <p:nvPr/>
        </p:nvPicPr>
        <p:blipFill>
          <a:blip r:embed="rId2" cstate="print"/>
          <a:srcRect/>
          <a:stretch>
            <a:fillRect/>
          </a:stretch>
        </p:blipFill>
        <p:spPr bwMode="auto">
          <a:xfrm>
            <a:off x="3347864" y="5157192"/>
            <a:ext cx="1381125" cy="13716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251520" y="274638"/>
            <a:ext cx="4968552" cy="632271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Od </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XI wieku przedstawiciele różnych warstw społecznych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(chłopi</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rycerze)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wyruszali do </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Ziemi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Świętej, aby tam bronić Grobu Pańskiego.</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7650" name="Picture 2" descr="http://i.racjonalista.pl/img/strony/krucjata2.jpg"/>
          <p:cNvPicPr>
            <a:picLocks noChangeAspect="1" noChangeArrowheads="1"/>
          </p:cNvPicPr>
          <p:nvPr/>
        </p:nvPicPr>
        <p:blipFill>
          <a:blip r:embed="rId2" cstate="print"/>
          <a:srcRect/>
          <a:stretch>
            <a:fillRect/>
          </a:stretch>
        </p:blipFill>
        <p:spPr bwMode="auto">
          <a:xfrm>
            <a:off x="5292080" y="1052736"/>
            <a:ext cx="3301806" cy="464894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0" y="274638"/>
            <a:ext cx="5436096" cy="6322714"/>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Wczesne średniowiecze to czas rozwoju chrześcijańskiego imperium, w którym władzę sprawuje papież jako zwierzchnik duchowy i panujący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 Bożej łaski” król jako zwierzchnik świecki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 obrońca Kościoła.</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https://encrypted-tbn2.gstatic.com/images?q=tbn:ANd9GcQ-rgwzvu3Rcf3Ldtbs15ku21zQ-iAgko-8BglgS8bnJsZhm9ju"/>
          <p:cNvPicPr>
            <a:picLocks noChangeAspect="1" noChangeArrowheads="1"/>
          </p:cNvPicPr>
          <p:nvPr/>
        </p:nvPicPr>
        <p:blipFill>
          <a:blip r:embed="rId2" cstate="print"/>
          <a:srcRect/>
          <a:stretch>
            <a:fillRect/>
          </a:stretch>
        </p:blipFill>
        <p:spPr bwMode="auto">
          <a:xfrm>
            <a:off x="5580112" y="1844824"/>
            <a:ext cx="3099944" cy="34563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solidFill>
                  <a:srgbClr val="FFFF00"/>
                </a:solidFill>
                <a:effectLst>
                  <a:outerShdw blurRad="50800" dist="39000" dir="5460000" algn="tl">
                    <a:srgbClr val="000000">
                      <a:alpha val="38000"/>
                    </a:srgbClr>
                  </a:outerShdw>
                </a:effectLst>
              </a:rPr>
              <a:t>PRZYCZYNY WYPRAW KRZYŻOWYCH:</a:t>
            </a:r>
            <a:endParaRPr lang="pl-PL" b="1" dirty="0">
              <a:ln w="11430"/>
              <a:solidFill>
                <a:srgbClr val="FFFF00"/>
              </a:solidFill>
              <a:effectLst>
                <a:outerShdw blurRad="50800" dist="39000" dir="5460000" algn="tl">
                  <a:srgbClr val="000000">
                    <a:alpha val="38000"/>
                  </a:srgbClr>
                </a:outerShdw>
              </a:effectLst>
            </a:endParaRPr>
          </a:p>
        </p:txBody>
      </p:sp>
      <p:sp>
        <p:nvSpPr>
          <p:cNvPr id="4" name="Symbol zastępczy zawartości 3"/>
          <p:cNvSpPr>
            <a:spLocks noGrp="1"/>
          </p:cNvSpPr>
          <p:nvPr>
            <p:ph idx="1"/>
          </p:nvPr>
        </p:nvSpPr>
        <p:spPr>
          <a:xfrm>
            <a:off x="457200" y="1600200"/>
            <a:ext cx="8435280" cy="506916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buFont typeface="Wingdings" pitchFamily="2" charset="2"/>
              <a:buChar char="ü"/>
            </a:pP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brona </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Grobu Pańskiego przed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muzułmanami.</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Font typeface="Wingdings" pitchFamily="2" charset="2"/>
              <a:buChar char="ü"/>
            </a:pP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rzeludnienie </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wsi europejskich i dążenie chłopów do poprawy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bytu – uczestnictwo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 krucjacie było sposobem na wzbogacenie się</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Font typeface="Wingdings" pitchFamily="2" charset="2"/>
              <a:buChar char="ü"/>
            </a:pP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ainteresowanie </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feudałów możliwością zdobycia nowych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ziem</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Font typeface="Wingdings" pitchFamily="2" charset="2"/>
              <a:buChar char="ü"/>
            </a:pP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anatyzm </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religijny</a:t>
            </a:r>
          </a:p>
          <a:p>
            <a:pPr>
              <a:buFont typeface="Wingdings" pitchFamily="2" charset="2"/>
              <a:buChar char="ü"/>
            </a:pP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pecyficzna </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duchowość ludzi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Średniowiecza</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214625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Wypraw krzyżowych zorganizowano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osiem. </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Były to nie tylko wyprawy rycerskie, ale także chłopskie a nawet dziecięca.</a:t>
            </a:r>
          </a:p>
        </p:txBody>
      </p:sp>
      <p:pic>
        <p:nvPicPr>
          <p:cNvPr id="34818" name="Picture 2" descr="http://technopolis.polityka.pl/wp-content/uploads/2011/01/lionheart_1.jpg"/>
          <p:cNvPicPr>
            <a:picLocks noChangeAspect="1" noChangeArrowheads="1"/>
          </p:cNvPicPr>
          <p:nvPr/>
        </p:nvPicPr>
        <p:blipFill>
          <a:blip r:embed="rId2" cstate="print"/>
          <a:srcRect/>
          <a:stretch>
            <a:fillRect/>
          </a:stretch>
        </p:blipFill>
        <p:spPr bwMode="auto">
          <a:xfrm>
            <a:off x="1691680" y="2780928"/>
            <a:ext cx="5715000" cy="356235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katastrofa1707.blox.pl/resource/282_Crusades_Map.JPG"/>
          <p:cNvPicPr>
            <a:picLocks noChangeAspect="1" noChangeArrowheads="1"/>
          </p:cNvPicPr>
          <p:nvPr/>
        </p:nvPicPr>
        <p:blipFill>
          <a:blip r:embed="rId2" cstate="print"/>
          <a:srcRect/>
          <a:stretch>
            <a:fillRect/>
          </a:stretch>
        </p:blipFill>
        <p:spPr bwMode="auto">
          <a:xfrm>
            <a:off x="395536" y="764704"/>
            <a:ext cx="8282727" cy="534236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5266928" cy="6322714"/>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Krucjaty ostatecznie poniosły klęskę</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gdyż Ziemi Świętej nie udało się odzyskać z rąk Turków Seldżuckich. Historię wypraw krzyżowych zakończył </a:t>
            </a:r>
            <a:r>
              <a:rPr lang="pl-PL" b="1" dirty="0">
                <a:ln w="11430"/>
                <a:solidFill>
                  <a:srgbClr val="FFFF00"/>
                </a:solidFill>
                <a:effectLst>
                  <a:outerShdw blurRad="50800" dist="39000" dir="5460000" algn="tl">
                    <a:srgbClr val="000000">
                      <a:alpha val="38000"/>
                    </a:srgbClr>
                  </a:outerShdw>
                </a:effectLst>
              </a:rPr>
              <a:t>upadek </a:t>
            </a:r>
            <a:r>
              <a:rPr lang="pl-PL" b="1" dirty="0" smtClean="0">
                <a:ln w="11430"/>
                <a:solidFill>
                  <a:srgbClr val="FFFF00"/>
                </a:solidFill>
                <a:effectLst>
                  <a:outerShdw blurRad="50800" dist="39000" dir="5460000" algn="tl">
                    <a:srgbClr val="000000">
                      <a:alpha val="38000"/>
                    </a:srgbClr>
                  </a:outerShdw>
                </a:effectLst>
              </a:rPr>
              <a:t>twierdzy </a:t>
            </a:r>
            <a:r>
              <a:rPr lang="pl-PL" b="1" dirty="0" err="1" smtClean="0">
                <a:ln w="11430"/>
                <a:solidFill>
                  <a:srgbClr val="FFFF00"/>
                </a:solidFill>
                <a:effectLst>
                  <a:outerShdw blurRad="50800" dist="39000" dir="5460000" algn="tl">
                    <a:srgbClr val="000000">
                      <a:alpha val="38000"/>
                    </a:srgbClr>
                  </a:outerShdw>
                </a:effectLst>
              </a:rPr>
              <a:t>Akka</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w </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1291r.</a:t>
            </a:r>
            <a:b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6626" name="Picture 2" descr="http://x02.szkolnictwo.pl/rysunki_lekcje/3664/akka.jpg"/>
          <p:cNvPicPr>
            <a:picLocks noChangeAspect="1" noChangeArrowheads="1"/>
          </p:cNvPicPr>
          <p:nvPr/>
        </p:nvPicPr>
        <p:blipFill>
          <a:blip r:embed="rId2" cstate="print"/>
          <a:srcRect/>
          <a:stretch>
            <a:fillRect/>
          </a:stretch>
        </p:blipFill>
        <p:spPr bwMode="auto">
          <a:xfrm>
            <a:off x="5872322" y="1412776"/>
            <a:ext cx="2790258" cy="388843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sz="4800" b="1" dirty="0">
                <a:ln w="11430"/>
                <a:solidFill>
                  <a:srgbClr val="FFFF00"/>
                </a:solidFill>
                <a:effectLst>
                  <a:outerShdw blurRad="50800" dist="39000" dir="5460000" algn="tl">
                    <a:srgbClr val="000000">
                      <a:alpha val="38000"/>
                    </a:srgbClr>
                  </a:outerShdw>
                </a:effectLst>
              </a:rPr>
              <a:t>Wyprawy krzyżowe przyczyniły się do: </a:t>
            </a:r>
          </a:p>
        </p:txBody>
      </p:sp>
      <p:sp>
        <p:nvSpPr>
          <p:cNvPr id="4" name="Symbol zastępczy zawartości 3"/>
          <p:cNvSpPr>
            <a:spLocks noGrp="1"/>
          </p:cNvSpPr>
          <p:nvPr>
            <p:ph idx="1"/>
          </p:nvPr>
        </p:nvSpPr>
        <p:spPr>
          <a:xfrm>
            <a:off x="457200" y="1916832"/>
            <a:ext cx="8229600" cy="4209331"/>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buFont typeface="Wingdings" pitchFamily="2" charset="2"/>
              <a:buChar char="Ø"/>
            </a:pPr>
            <a:r>
              <a:rPr lang="pl-P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większego wpływu kultury Wschodu na kulturę </a:t>
            </a:r>
            <a:r>
              <a:rPr lang="pl-PL"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Zachodu </a:t>
            </a:r>
          </a:p>
          <a:p>
            <a:pPr>
              <a:buNone/>
            </a:pPr>
            <a:endParaRPr lang="pl-PL"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Font typeface="Wingdings" pitchFamily="2" charset="2"/>
              <a:buChar char="Ø"/>
            </a:pPr>
            <a:r>
              <a:rPr lang="pl-PL"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rozwoju </a:t>
            </a:r>
            <a:r>
              <a:rPr lang="pl-P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kultury </a:t>
            </a:r>
            <a:r>
              <a:rPr lang="pl-PL"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rycerskiej</a:t>
            </a:r>
          </a:p>
          <a:p>
            <a:pPr>
              <a:buNone/>
            </a:pPr>
            <a:endParaRPr lang="pl-PL"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buFont typeface="Wingdings" pitchFamily="2" charset="2"/>
              <a:buChar char="Ø"/>
            </a:pPr>
            <a:r>
              <a:rPr lang="pl-PL"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powstania </a:t>
            </a:r>
            <a:r>
              <a:rPr lang="pl-P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zakonów </a:t>
            </a:r>
            <a:r>
              <a:rPr lang="pl-PL"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rycerskich (krzyżacy, joannici, </a:t>
            </a:r>
            <a:r>
              <a:rPr lang="pl-PL"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tempelariusze</a:t>
            </a:r>
            <a:r>
              <a:rPr lang="pl-PL"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pl-P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sz="6000" b="1" dirty="0" smtClean="0">
                <a:ln w="11430"/>
                <a:solidFill>
                  <a:srgbClr val="FFFF00"/>
                </a:solidFill>
                <a:effectLst>
                  <a:outerShdw blurRad="50800" dist="39000" dir="5460000" algn="tl">
                    <a:srgbClr val="000000">
                      <a:alpha val="38000"/>
                    </a:srgbClr>
                  </a:outerShdw>
                </a:effectLst>
              </a:rPr>
              <a:t>WIELKA SCHIZMA ZACHODNIA</a:t>
            </a:r>
            <a:endParaRPr lang="pl-PL" sz="6000" b="1" dirty="0">
              <a:ln w="11430"/>
              <a:solidFill>
                <a:srgbClr val="FFFF00"/>
              </a:solidFill>
              <a:effectLst>
                <a:outerShdw blurRad="50800" dist="39000" dir="5460000" algn="tl">
                  <a:srgbClr val="000000">
                    <a:alpha val="38000"/>
                  </a:srgbClr>
                </a:outerShdw>
              </a:effectLst>
            </a:endParaRPr>
          </a:p>
        </p:txBody>
      </p:sp>
      <p:sp>
        <p:nvSpPr>
          <p:cNvPr id="3" name="Podtytuł 2"/>
          <p:cNvSpPr>
            <a:spLocks noGrp="1"/>
          </p:cNvSpPr>
          <p:nvPr>
            <p:ph type="subTitle" idx="1"/>
          </p:nvPr>
        </p:nvSpPr>
        <p:spPr>
          <a:xfrm>
            <a:off x="1371600" y="4581128"/>
            <a:ext cx="6400800" cy="105767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XIV – XV wiek</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aśnienie prostokątne zaokrąglone 3"/>
          <p:cNvSpPr/>
          <p:nvPr/>
        </p:nvSpPr>
        <p:spPr>
          <a:xfrm>
            <a:off x="611560" y="260648"/>
            <a:ext cx="6768752" cy="3888432"/>
          </a:xfrm>
          <a:prstGeom prst="wedgeRoundRectCallout">
            <a:avLst>
              <a:gd name="adj1" fmla="val 2357"/>
              <a:gd name="adj2" fmla="val 7896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4000" b="1" dirty="0" smtClean="0">
                <a:ln w="11430"/>
                <a:solidFill>
                  <a:srgbClr val="FFFF00"/>
                </a:solidFill>
                <a:effectLst>
                  <a:outerShdw blurRad="50800" dist="39000" dir="5460000" algn="tl">
                    <a:srgbClr val="000000">
                      <a:alpha val="38000"/>
                    </a:srgbClr>
                  </a:outerShdw>
                </a:effectLst>
              </a:rPr>
              <a:t>Schizma</a:t>
            </a:r>
            <a:r>
              <a:rPr lang="pl-PL"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rozłam w Kościele na tle władzy</a:t>
            </a:r>
            <a:endParaRPr lang="pl-P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2" descr="http://www.arekbednarczyk.republika.pl/zakonnik1.gif"/>
          <p:cNvPicPr>
            <a:picLocks noChangeAspect="1" noChangeArrowheads="1" noCrop="1"/>
          </p:cNvPicPr>
          <p:nvPr/>
        </p:nvPicPr>
        <p:blipFill>
          <a:blip r:embed="rId2" cstate="print"/>
          <a:srcRect/>
          <a:stretch>
            <a:fillRect/>
          </a:stretch>
        </p:blipFill>
        <p:spPr bwMode="auto">
          <a:xfrm>
            <a:off x="2915816" y="5157192"/>
            <a:ext cx="1381125" cy="137160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329837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 </a:t>
            </a:r>
            <a:r>
              <a:rPr lang="pl-PL" b="1" dirty="0">
                <a:ln w="11430"/>
                <a:solidFill>
                  <a:srgbClr val="FFFF00"/>
                </a:solidFill>
                <a:effectLst>
                  <a:outerShdw blurRad="50800" dist="39000" dir="5460000" algn="tl">
                    <a:srgbClr val="000000">
                      <a:alpha val="38000"/>
                    </a:srgbClr>
                  </a:outerShdw>
                </a:effectLst>
              </a:rPr>
              <a:t>1309</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 papież </a:t>
            </a:r>
            <a:r>
              <a:rPr lang="pl-PL" b="1" dirty="0">
                <a:ln w="11430"/>
                <a:solidFill>
                  <a:srgbClr val="FFFF00"/>
                </a:solidFill>
                <a:effectLst>
                  <a:outerShdw blurRad="50800" dist="39000" dir="5460000" algn="tl">
                    <a:srgbClr val="000000">
                      <a:alpha val="38000"/>
                    </a:srgbClr>
                  </a:outerShdw>
                </a:effectLst>
              </a:rPr>
              <a:t>Klemens V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przeniósł </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swą siedzibę z Włoch do</a:t>
            </a:r>
            <a:r>
              <a:rPr lang="pl-PL" b="1" dirty="0">
                <a:ln w="11430"/>
                <a:solidFill>
                  <a:srgbClr val="FFFF00"/>
                </a:solidFill>
                <a:effectLst>
                  <a:outerShdw blurRad="50800" dist="39000" dir="5460000" algn="tl">
                    <a:srgbClr val="000000">
                      <a:alpha val="38000"/>
                    </a:srgbClr>
                  </a:outerShdw>
                </a:effectLst>
              </a:rPr>
              <a:t> Awinionu </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(Francja). Miało to związek z trudną sytuacją polityczną Włoch.</a:t>
            </a:r>
          </a:p>
        </p:txBody>
      </p:sp>
      <p:pic>
        <p:nvPicPr>
          <p:cNvPr id="38914" name="Picture 2" descr="http://www.tapeta-francja-awinion-palac-papieski-miasto.na-pulpit.com/zdjecia/francja-awinion-palac-papieski-miasto.jpeg"/>
          <p:cNvPicPr>
            <a:picLocks noChangeAspect="1" noChangeArrowheads="1"/>
          </p:cNvPicPr>
          <p:nvPr/>
        </p:nvPicPr>
        <p:blipFill>
          <a:blip r:embed="rId2" cstate="print"/>
          <a:srcRect/>
          <a:stretch>
            <a:fillRect/>
          </a:stretch>
        </p:blipFill>
        <p:spPr bwMode="auto">
          <a:xfrm>
            <a:off x="1907704" y="3429000"/>
            <a:ext cx="5054127" cy="302324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02657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Siedziba ta miała być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tymczasową</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jednak papieże rezydowali w Awinionie ponad 100 lat. Okres ten  przeszedł  do historii pod nazwą </a:t>
            </a:r>
            <a:r>
              <a:rPr lang="pl-PL" b="1" i="1" dirty="0" smtClean="0">
                <a:ln w="11430"/>
                <a:solidFill>
                  <a:srgbClr val="FFFF00"/>
                </a:solidFill>
                <a:effectLst>
                  <a:outerShdw blurRad="50800" dist="39000" dir="5460000" algn="tl">
                    <a:srgbClr val="000000">
                      <a:alpha val="38000"/>
                    </a:srgbClr>
                  </a:outerShdw>
                </a:effectLst>
              </a:rPr>
              <a:t>niewoli awiniońskiej </a:t>
            </a:r>
            <a:r>
              <a:rPr lang="pl-PL"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pl-PL"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 rozpoczął tzw. Wielką Schizmę Zachodnią.</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02634"/>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Pobyt papieża poza Rzymem zaczął zagrażać istnieniu Państwa Kościelnego. Kolejni papieże próbowali powrócić do Rzymu, jednak chaos panujący nad Tybrem był tak wielki, że do drugiej połowy XIV wieku, żaden z papieży nie zdecydował się wrócić do Rzymu.</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31840" y="274638"/>
            <a:ext cx="5832648" cy="610669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 XI wieku pojawiają się pęknięcia w sojuszu „tronu i ołtarza”, które ostatecznie doprowadzają do wybuchu walki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 dominację między cesarstwem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papiestwem.</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5362" name="Picture 2" descr="http://histmag.org/grafika/articles4/canossa/inwestytura.jpg"/>
          <p:cNvPicPr>
            <a:picLocks noChangeAspect="1" noChangeArrowheads="1"/>
          </p:cNvPicPr>
          <p:nvPr/>
        </p:nvPicPr>
        <p:blipFill>
          <a:blip r:embed="rId2" cstate="print"/>
          <a:srcRect/>
          <a:stretch>
            <a:fillRect/>
          </a:stretch>
        </p:blipFill>
        <p:spPr bwMode="auto">
          <a:xfrm>
            <a:off x="395536" y="1700808"/>
            <a:ext cx="2744183" cy="314420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7464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 1378 r. na</a:t>
            </a:r>
            <a:r>
              <a:rPr lang="pl-PL" b="1" dirty="0" smtClean="0">
                <a:ln w="11430"/>
                <a:solidFill>
                  <a:srgbClr val="FFFF00"/>
                </a:solidFill>
                <a:effectLst>
                  <a:outerShdw blurRad="50800" dist="39000" dir="5460000" algn="tl">
                    <a:srgbClr val="000000">
                      <a:alpha val="38000"/>
                    </a:srgbClr>
                  </a:outerShdw>
                </a:effectLst>
              </a:rPr>
              <a:t> </a:t>
            </a:r>
            <a:r>
              <a:rPr lang="pl-PL" b="1" dirty="0" err="1" smtClean="0">
                <a:ln w="11430"/>
                <a:solidFill>
                  <a:srgbClr val="FFFF00"/>
                </a:solidFill>
                <a:effectLst>
                  <a:outerShdw blurRad="50800" dist="39000" dir="5460000" algn="tl">
                    <a:srgbClr val="000000">
                      <a:alpha val="38000"/>
                    </a:srgbClr>
                  </a:outerShdw>
                </a:effectLst>
              </a:rPr>
              <a:t>conclave</a:t>
            </a:r>
            <a:r>
              <a:rPr lang="pl-PL" b="1" dirty="0" smtClean="0">
                <a:ln w="11430"/>
                <a:solidFill>
                  <a:srgbClr val="FFFF00"/>
                </a:solidFill>
                <a:effectLst>
                  <a:outerShdw blurRad="50800" dist="39000" dir="5460000" algn="tl">
                    <a:srgbClr val="000000">
                      <a:alpha val="38000"/>
                    </a:srgbClr>
                  </a:outerShdw>
                </a:effectLst>
              </a:rPr>
              <a:t>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wybrano pod presją mieszkańców Rzymu papieża Urbana  VI, który z pochodzenia był Włochem. Ze względu na to, że kardynałowie dokonali wyboru pod naciskami Rzymian, wkrótce odwołali Urbana VI ze stanowiska uznając wybór za nieważny.</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aśnienie prostokątne zaokrąglone 2"/>
          <p:cNvSpPr/>
          <p:nvPr/>
        </p:nvSpPr>
        <p:spPr>
          <a:xfrm>
            <a:off x="2123728" y="476672"/>
            <a:ext cx="6624736" cy="4248472"/>
          </a:xfrm>
          <a:prstGeom prst="wedgeRoundRectCallout">
            <a:avLst>
              <a:gd name="adj1" fmla="val -48899"/>
              <a:gd name="adj2" fmla="val 6788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4000" b="1" dirty="0" smtClean="0">
                <a:ln w="11430"/>
                <a:solidFill>
                  <a:srgbClr val="FFFF00"/>
                </a:solidFill>
                <a:effectLst>
                  <a:outerShdw blurRad="50800" dist="39000" dir="5460000" algn="tl">
                    <a:srgbClr val="000000">
                      <a:alpha val="38000"/>
                    </a:srgbClr>
                  </a:outerShdw>
                </a:effectLst>
              </a:rPr>
              <a:t>Konklawe</a:t>
            </a:r>
            <a:r>
              <a:rPr lang="pl-PL"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pl-PL"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conclave</a:t>
            </a:r>
            <a:r>
              <a:rPr lang="pl-PL"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zgromadzenie kardynałów poświęcone wyborowi papieża</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2" descr="http://www.arekbednarczyk.republika.pl/zakonnik1.gif"/>
          <p:cNvPicPr>
            <a:picLocks noChangeAspect="1" noChangeArrowheads="1" noCrop="1"/>
          </p:cNvPicPr>
          <p:nvPr/>
        </p:nvPicPr>
        <p:blipFill>
          <a:blip r:embed="rId2" cstate="print"/>
          <a:srcRect/>
          <a:stretch>
            <a:fillRect/>
          </a:stretch>
        </p:blipFill>
        <p:spPr bwMode="auto">
          <a:xfrm>
            <a:off x="1043608" y="5301208"/>
            <a:ext cx="1381125" cy="137160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250706"/>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Nowym papieżem obwołano Francuza – Klemensa VII. Urban VI nie zamierzał jednak rezygnować ze swego stanowiska. Między zwolennikami obu pretendentów na Stolicę Piotrową wywiązał się konflikt, który wkrótce objął swym zasięgiem całą Europę. Nie zakończyła go nawet śmierć rywali.</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a/a4/Great_schism_1378_1417-C2.jpg"/>
          <p:cNvPicPr>
            <a:picLocks noChangeAspect="1" noChangeArrowheads="1"/>
          </p:cNvPicPr>
          <p:nvPr/>
        </p:nvPicPr>
        <p:blipFill>
          <a:blip r:embed="rId2" cstate="print"/>
          <a:srcRect/>
          <a:stretch>
            <a:fillRect/>
          </a:stretch>
        </p:blipFill>
        <p:spPr bwMode="auto">
          <a:xfrm>
            <a:off x="539552" y="404664"/>
            <a:ext cx="7892626" cy="602291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2722314"/>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Próbując rozwiązać spór o władzę trwający w Kościele, kardynałowie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 1409 r. odwołali papieża rzymskiego i awiniońskiego i w Pizie wybrali trzeciego kandydata. </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5060" name="Picture 4" descr="http://buk.wzks.uj.edu.pl/grunwald/postaci/tresc-img/aleksanderVduze.jpg"/>
          <p:cNvPicPr>
            <a:picLocks noChangeAspect="1" noChangeArrowheads="1"/>
          </p:cNvPicPr>
          <p:nvPr/>
        </p:nvPicPr>
        <p:blipFill>
          <a:blip r:embed="rId2" cstate="print"/>
          <a:srcRect/>
          <a:stretch>
            <a:fillRect/>
          </a:stretch>
        </p:blipFill>
        <p:spPr bwMode="auto">
          <a:xfrm>
            <a:off x="3491880" y="3429000"/>
            <a:ext cx="2232248" cy="271601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45861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Zamiast uzdrowić sytuację doprowadziło to jednak do jeszcze większego rozłamu. O władzę  walczyło już nie 2 a 3 kandydatów. Tymczasem w Kościele zaczęły pojawiać się głosy o konieczności przeprowadzenia reform.</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274638"/>
            <a:ext cx="8208912" cy="387444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 celu uzdrowienia sytuacji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 Kościele i zakończenia </a:t>
            </a:r>
            <a:r>
              <a:rPr lang="pl-PL" b="1" dirty="0" smtClean="0">
                <a:ln w="11430"/>
                <a:solidFill>
                  <a:srgbClr val="FFFF00"/>
                </a:solidFill>
                <a:effectLst>
                  <a:outerShdw blurRad="50800" dist="39000" dir="5460000" algn="tl">
                    <a:srgbClr val="000000">
                      <a:alpha val="38000"/>
                    </a:srgbClr>
                  </a:outerShdw>
                </a:effectLst>
              </a:rPr>
              <a:t>SCHIZMY ZACHODNIEJ</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pod presją króla Zygmunta Luksemburczyka, zwołano </a:t>
            </a:r>
            <a:r>
              <a:rPr lang="pl-PL" b="1" dirty="0" smtClean="0">
                <a:ln w="11430"/>
                <a:solidFill>
                  <a:srgbClr val="FFFF00"/>
                </a:solidFill>
                <a:effectLst>
                  <a:outerShdw blurRad="50800" dist="39000" dir="5460000" algn="tl">
                    <a:srgbClr val="000000">
                      <a:alpha val="38000"/>
                    </a:srgbClr>
                  </a:outerShdw>
                </a:effectLst>
              </a:rPr>
              <a:t>sobór w Konstancji w 1414</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r.</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0178" name="Picture 2" descr="http://upload.wikimedia.org/wikipedia/commons/thumb/a/a4/Jan_Hus-Council_of_Constance.jpg/250px-Jan_Hus-Council_of_Constance.jpg"/>
          <p:cNvPicPr>
            <a:picLocks noChangeAspect="1" noChangeArrowheads="1"/>
          </p:cNvPicPr>
          <p:nvPr/>
        </p:nvPicPr>
        <p:blipFill>
          <a:blip r:embed="rId2" cstate="print"/>
          <a:srcRect/>
          <a:stretch>
            <a:fillRect/>
          </a:stretch>
        </p:blipFill>
        <p:spPr bwMode="auto">
          <a:xfrm>
            <a:off x="3635896" y="4509120"/>
            <a:ext cx="2904564" cy="199834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96267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solidFill>
                  <a:srgbClr val="FFFF00"/>
                </a:solidFill>
                <a:effectLst>
                  <a:outerShdw blurRad="50800" dist="39000" dir="5460000" algn="tl">
                    <a:srgbClr val="000000">
                      <a:alpha val="38000"/>
                    </a:srgbClr>
                  </a:outerShdw>
                </a:effectLst>
              </a:rPr>
              <a:t>Sobór w Konstancji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obradujący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 latach </a:t>
            </a:r>
            <a:r>
              <a:rPr lang="pl-PL" b="1" dirty="0" smtClean="0">
                <a:ln w="11430"/>
                <a:solidFill>
                  <a:srgbClr val="FFFF00"/>
                </a:solidFill>
                <a:effectLst>
                  <a:outerShdw blurRad="50800" dist="39000" dir="5460000" algn="tl">
                    <a:srgbClr val="000000">
                      <a:alpha val="38000"/>
                    </a:srgbClr>
                  </a:outerShdw>
                </a:effectLst>
              </a:rPr>
              <a:t>1414 – 1418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odsunął od władzy dotychczasowych papieży a nowym biskupem Rzymu obwołał Marcina V. Zakończył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 ten sposób schizmę zachodnią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 zapoczątkował w Kościele okres reform.</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31460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pl-PL" b="1" dirty="0" smtClean="0">
                <a:ln w="11430"/>
                <a:solidFill>
                  <a:srgbClr val="FFFF00"/>
                </a:solidFill>
                <a:effectLst>
                  <a:outerShdw blurRad="50800" dist="39000" dir="5460000" algn="tl">
                    <a:srgbClr val="000000">
                      <a:alpha val="38000"/>
                    </a:srgbClr>
                  </a:outerShdw>
                </a:effectLst>
              </a:rPr>
              <a:t>WIELKA SCHIZMA ZACHODNIA </a:t>
            </a:r>
            <a:br>
              <a:rPr lang="pl-PL" b="1" dirty="0" smtClean="0">
                <a:ln w="11430"/>
                <a:solidFill>
                  <a:srgbClr val="FFFF00"/>
                </a:soli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 kryzys w Kościele w latach </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1309 -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1418, kiedy </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prawo do kierowania Kościołem uzurpowało sobie 2 a niekiedy nawet 3 papieży.  Formalnie schizmę zakończył sobór w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Konstancji.</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PODSUMOWANIE</a:t>
            </a:r>
            <a:endParaRPr lang="pl-PL" dirty="0"/>
          </a:p>
        </p:txBody>
      </p:sp>
      <p:sp>
        <p:nvSpPr>
          <p:cNvPr id="3" name="Podtytuł 2"/>
          <p:cNvSpPr>
            <a:spLocks noGrp="1"/>
          </p:cNvSpPr>
          <p:nvPr>
            <p:ph type="subTitle" idx="1"/>
          </p:nvPr>
        </p:nvSpPr>
        <p:spPr/>
        <p:txBody>
          <a:bodyPr/>
          <a:lstStyle/>
          <a:p>
            <a:r>
              <a:rPr lang="pl-PL" dirty="0" smtClean="0"/>
              <a:t>NAJWAŻNIEJSZE WYDARZENIA </a:t>
            </a:r>
            <a:br>
              <a:rPr lang="pl-PL" dirty="0" smtClean="0"/>
            </a:br>
            <a:r>
              <a:rPr lang="pl-PL" dirty="0" smtClean="0"/>
              <a:t>W KOŚCIELE EPOKI ŚREDNIOWIECZA</a:t>
            </a:r>
            <a:endParaRPr lang="pl-PL" dirty="0"/>
          </a:p>
        </p:txBody>
      </p:sp>
      <p:pic>
        <p:nvPicPr>
          <p:cNvPr id="56322" name="Picture 2" descr="http://gify.joe.pl/gifs/religia/zakonnicy/zakonnik-z-dlugimi-wasami.gif"/>
          <p:cNvPicPr>
            <a:picLocks noChangeAspect="1" noChangeArrowheads="1" noCrop="1"/>
          </p:cNvPicPr>
          <p:nvPr/>
        </p:nvPicPr>
        <p:blipFill>
          <a:blip r:embed="rId2" cstate="print"/>
          <a:srcRect/>
          <a:stretch>
            <a:fillRect/>
          </a:stretch>
        </p:blipFill>
        <p:spPr bwMode="auto">
          <a:xfrm>
            <a:off x="4067944" y="548680"/>
            <a:ext cx="933450" cy="13716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692696"/>
            <a:ext cx="9144000" cy="496855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Konflikt ten swój punkt kulminacyjny osiągnął w XI wieku.</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Jest to tzw.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sz="6600" b="1" dirty="0" smtClean="0">
                <a:ln w="11430"/>
                <a:solidFill>
                  <a:srgbClr val="FFFF00"/>
                </a:solidFill>
                <a:effectLst>
                  <a:outerShdw blurRad="50800" dist="39000" dir="5460000" algn="tl">
                    <a:srgbClr val="000000">
                      <a:alpha val="38000"/>
                    </a:srgbClr>
                  </a:outerShdw>
                </a:effectLst>
              </a:rPr>
              <a:t>SPÓR O INWESTYTURĘ</a:t>
            </a:r>
            <a:endParaRPr lang="pl-PL" sz="6600" b="1" dirty="0">
              <a:ln w="11430"/>
              <a:solidFill>
                <a:srgbClr val="FFFF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NAJWAŻNIEJSZE DATY:</a:t>
            </a:r>
            <a:endParaRPr lang="pl-PL" dirty="0"/>
          </a:p>
        </p:txBody>
      </p:sp>
      <p:sp>
        <p:nvSpPr>
          <p:cNvPr id="3" name="Symbol zastępczy zawartości 2"/>
          <p:cNvSpPr>
            <a:spLocks noGrp="1"/>
          </p:cNvSpPr>
          <p:nvPr>
            <p:ph idx="1"/>
          </p:nvPr>
        </p:nvSpPr>
        <p:spPr>
          <a:xfrm>
            <a:off x="457200" y="1600200"/>
            <a:ext cx="8229600" cy="4709120"/>
          </a:xfrm>
        </p:spPr>
        <p:txBody>
          <a:bodyPr>
            <a:normAutofit fontScale="77500" lnSpcReduction="20000"/>
          </a:bodyPr>
          <a:lstStyle/>
          <a:p>
            <a:pPr>
              <a:buNone/>
            </a:pPr>
            <a:r>
              <a:rPr lang="pl-PL" b="1" dirty="0" smtClean="0"/>
              <a:t>754</a:t>
            </a:r>
            <a:r>
              <a:rPr lang="pl-PL" dirty="0" smtClean="0"/>
              <a:t> – powstanie Państwa Kościelnego</a:t>
            </a:r>
          </a:p>
          <a:p>
            <a:pPr>
              <a:buNone/>
            </a:pPr>
            <a:r>
              <a:rPr lang="pl-PL" b="1" dirty="0" smtClean="0"/>
              <a:t>966 </a:t>
            </a:r>
            <a:r>
              <a:rPr lang="pl-PL" dirty="0" smtClean="0"/>
              <a:t>– chrzest Polski</a:t>
            </a:r>
          </a:p>
          <a:p>
            <a:pPr>
              <a:buNone/>
            </a:pPr>
            <a:r>
              <a:rPr lang="pl-PL" b="1" dirty="0" smtClean="0"/>
              <a:t>1054 </a:t>
            </a:r>
            <a:r>
              <a:rPr lang="pl-PL" dirty="0" smtClean="0"/>
              <a:t>-  Wielka </a:t>
            </a:r>
            <a:r>
              <a:rPr lang="pl-PL" dirty="0"/>
              <a:t>S</a:t>
            </a:r>
            <a:r>
              <a:rPr lang="pl-PL" dirty="0" smtClean="0"/>
              <a:t>chizma Wschodnia</a:t>
            </a:r>
          </a:p>
          <a:p>
            <a:pPr>
              <a:buNone/>
            </a:pPr>
            <a:r>
              <a:rPr lang="pl-PL" b="1" dirty="0" smtClean="0"/>
              <a:t>1075 </a:t>
            </a:r>
            <a:r>
              <a:rPr lang="pl-PL" dirty="0" smtClean="0"/>
              <a:t>– reforma gregoriańska i rozpoczęcie sporu o inwestyturę</a:t>
            </a:r>
          </a:p>
          <a:p>
            <a:pPr>
              <a:buNone/>
            </a:pPr>
            <a:r>
              <a:rPr lang="pl-PL" b="1" dirty="0" smtClean="0"/>
              <a:t>1095 </a:t>
            </a:r>
            <a:r>
              <a:rPr lang="pl-PL" dirty="0" smtClean="0"/>
              <a:t>– rozpoczęcie wypraw krzyżowych</a:t>
            </a:r>
          </a:p>
          <a:p>
            <a:pPr>
              <a:buNone/>
            </a:pPr>
            <a:r>
              <a:rPr lang="pl-PL" b="1" dirty="0" smtClean="0"/>
              <a:t>1122</a:t>
            </a:r>
            <a:r>
              <a:rPr lang="pl-PL" dirty="0" smtClean="0"/>
              <a:t> – konkordat wormacki</a:t>
            </a:r>
          </a:p>
          <a:p>
            <a:pPr>
              <a:buNone/>
            </a:pPr>
            <a:r>
              <a:rPr lang="pl-PL" b="1" dirty="0" smtClean="0"/>
              <a:t>1291</a:t>
            </a:r>
            <a:r>
              <a:rPr lang="pl-PL" dirty="0" smtClean="0"/>
              <a:t> – upadek ostatniej twierdzy krzyżowców</a:t>
            </a:r>
          </a:p>
          <a:p>
            <a:pPr>
              <a:buNone/>
            </a:pPr>
            <a:r>
              <a:rPr lang="pl-PL" b="1" dirty="0" smtClean="0"/>
              <a:t>1309</a:t>
            </a:r>
            <a:r>
              <a:rPr lang="pl-PL" dirty="0" smtClean="0"/>
              <a:t> – rozpoczęcie okresu niewoli awiniońskiej i Schizmy </a:t>
            </a:r>
            <a:r>
              <a:rPr lang="pl-PL" dirty="0"/>
              <a:t>Z</a:t>
            </a:r>
            <a:r>
              <a:rPr lang="pl-PL" dirty="0" smtClean="0"/>
              <a:t>achodniej</a:t>
            </a:r>
          </a:p>
          <a:p>
            <a:pPr>
              <a:buNone/>
            </a:pPr>
            <a:r>
              <a:rPr lang="pl-PL" b="1" dirty="0" smtClean="0"/>
              <a:t>1414 </a:t>
            </a:r>
            <a:r>
              <a:rPr lang="pl-PL" dirty="0" smtClean="0"/>
              <a:t>– rozpoczęcie soboru w Konstancji</a:t>
            </a:r>
          </a:p>
          <a:p>
            <a:pPr>
              <a:buNone/>
            </a:pPr>
            <a:r>
              <a:rPr lang="pl-PL" b="1" dirty="0" smtClean="0"/>
              <a:t>1418 </a:t>
            </a:r>
            <a:r>
              <a:rPr lang="pl-PL" dirty="0" smtClean="0"/>
              <a:t>– zakończenie </a:t>
            </a:r>
            <a:r>
              <a:rPr lang="pl-PL" dirty="0"/>
              <a:t>W</a:t>
            </a:r>
            <a:r>
              <a:rPr lang="pl-PL" dirty="0" smtClean="0"/>
              <a:t>ielkiej Schizmy </a:t>
            </a:r>
            <a:r>
              <a:rPr lang="pl-PL" dirty="0"/>
              <a:t>Z</a:t>
            </a:r>
            <a:r>
              <a:rPr lang="pl-PL" dirty="0" smtClean="0"/>
              <a:t>achodniej</a:t>
            </a:r>
          </a:p>
          <a:p>
            <a:pPr>
              <a:buFont typeface="Wingdings" pitchFamily="2" charset="2"/>
              <a:buChar char="q"/>
            </a:pPr>
            <a:endParaRPr lang="pl-PL" dirty="0"/>
          </a:p>
        </p:txBody>
      </p:sp>
      <p:pic>
        <p:nvPicPr>
          <p:cNvPr id="5" name="Picture 4" descr="http://zespol.na-wesele.pl/wp-content/uploads/2010/09/zakonnik2.gif"/>
          <p:cNvPicPr>
            <a:picLocks noChangeAspect="1" noChangeArrowheads="1" noCrop="1"/>
          </p:cNvPicPr>
          <p:nvPr/>
        </p:nvPicPr>
        <p:blipFill>
          <a:blip r:embed="rId2" cstate="print"/>
          <a:srcRect/>
          <a:stretch>
            <a:fillRect/>
          </a:stretch>
        </p:blipFill>
        <p:spPr bwMode="auto">
          <a:xfrm>
            <a:off x="467544" y="0"/>
            <a:ext cx="800100" cy="146685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NAJWAŻNIEJSZE POSTACIE:</a:t>
            </a:r>
            <a:endParaRPr lang="pl-PL" dirty="0"/>
          </a:p>
        </p:txBody>
      </p:sp>
      <p:sp>
        <p:nvSpPr>
          <p:cNvPr id="3" name="Symbol zastępczy zawartości 2"/>
          <p:cNvSpPr>
            <a:spLocks noGrp="1"/>
          </p:cNvSpPr>
          <p:nvPr>
            <p:ph idx="1"/>
          </p:nvPr>
        </p:nvSpPr>
        <p:spPr>
          <a:xfrm>
            <a:off x="1619672" y="1600200"/>
            <a:ext cx="7067128" cy="4525963"/>
          </a:xfrm>
        </p:spPr>
        <p:txBody>
          <a:bodyPr/>
          <a:lstStyle/>
          <a:p>
            <a:r>
              <a:rPr lang="pl-PL" dirty="0" smtClean="0"/>
              <a:t>Papież Grzegorz VII Wielki</a:t>
            </a:r>
          </a:p>
          <a:p>
            <a:r>
              <a:rPr lang="pl-PL" dirty="0" smtClean="0"/>
              <a:t>Św. Wojciech</a:t>
            </a:r>
          </a:p>
          <a:p>
            <a:r>
              <a:rPr lang="pl-PL" dirty="0" smtClean="0"/>
              <a:t>Św. Stanisław</a:t>
            </a:r>
          </a:p>
          <a:p>
            <a:r>
              <a:rPr lang="pl-PL" dirty="0" smtClean="0"/>
              <a:t>Papież Urban II</a:t>
            </a:r>
          </a:p>
          <a:p>
            <a:r>
              <a:rPr lang="pl-PL" dirty="0" smtClean="0"/>
              <a:t>Św. Benedykt z </a:t>
            </a:r>
            <a:r>
              <a:rPr lang="pl-PL" dirty="0" err="1" smtClean="0"/>
              <a:t>Nursji</a:t>
            </a:r>
            <a:endParaRPr lang="pl-PL" dirty="0" smtClean="0"/>
          </a:p>
          <a:p>
            <a:r>
              <a:rPr lang="pl-PL" dirty="0" smtClean="0"/>
              <a:t>Św. Franciszek z Asyżu</a:t>
            </a:r>
          </a:p>
          <a:p>
            <a:r>
              <a:rPr lang="pl-PL" dirty="0" err="1" smtClean="0"/>
              <a:t>Św</a:t>
            </a:r>
            <a:r>
              <a:rPr lang="pl-PL" dirty="0" smtClean="0"/>
              <a:t> Dominik Guzman</a:t>
            </a:r>
            <a:endParaRPr lang="pl-PL" dirty="0"/>
          </a:p>
        </p:txBody>
      </p:sp>
      <p:pic>
        <p:nvPicPr>
          <p:cNvPr id="54276" name="Picture 4" descr="http://zespol.na-wesele.pl/wp-content/uploads/2010/09/zakonnik2.gif"/>
          <p:cNvPicPr>
            <a:picLocks noChangeAspect="1" noChangeArrowheads="1" noCrop="1"/>
          </p:cNvPicPr>
          <p:nvPr/>
        </p:nvPicPr>
        <p:blipFill>
          <a:blip r:embed="rId2" cstate="print"/>
          <a:srcRect/>
          <a:stretch>
            <a:fillRect/>
          </a:stretch>
        </p:blipFill>
        <p:spPr bwMode="auto">
          <a:xfrm>
            <a:off x="467544" y="0"/>
            <a:ext cx="800100" cy="146685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Najważniejsze pojęcia:</a:t>
            </a:r>
            <a:endParaRPr lang="pl-PL" dirty="0"/>
          </a:p>
        </p:txBody>
      </p:sp>
      <p:sp>
        <p:nvSpPr>
          <p:cNvPr id="3" name="Symbol zastępczy zawartości 2"/>
          <p:cNvSpPr>
            <a:spLocks noGrp="1"/>
          </p:cNvSpPr>
          <p:nvPr>
            <p:ph idx="1"/>
          </p:nvPr>
        </p:nvSpPr>
        <p:spPr>
          <a:xfrm>
            <a:off x="1547664" y="1700808"/>
            <a:ext cx="6552728" cy="4525963"/>
          </a:xfrm>
        </p:spPr>
        <p:txBody>
          <a:bodyPr numCol="2">
            <a:normAutofit fontScale="70000" lnSpcReduction="20000"/>
          </a:bodyPr>
          <a:lstStyle/>
          <a:p>
            <a:pPr>
              <a:buFont typeface="Wingdings" pitchFamily="2" charset="2"/>
              <a:buChar char="ü"/>
            </a:pPr>
            <a:r>
              <a:rPr lang="pl-PL" sz="4600" dirty="0" smtClean="0"/>
              <a:t>Schizma</a:t>
            </a:r>
          </a:p>
          <a:p>
            <a:pPr>
              <a:buFont typeface="Wingdings" pitchFamily="2" charset="2"/>
              <a:buChar char="ü"/>
            </a:pPr>
            <a:r>
              <a:rPr lang="pl-PL" sz="4600" dirty="0" smtClean="0"/>
              <a:t>Ekskomunika</a:t>
            </a:r>
          </a:p>
          <a:p>
            <a:pPr>
              <a:buFont typeface="Wingdings" pitchFamily="2" charset="2"/>
              <a:buChar char="ü"/>
            </a:pPr>
            <a:r>
              <a:rPr lang="pl-PL" sz="4600" dirty="0" smtClean="0"/>
              <a:t>Herezja</a:t>
            </a:r>
          </a:p>
          <a:p>
            <a:pPr>
              <a:buFont typeface="Wingdings" pitchFamily="2" charset="2"/>
              <a:buChar char="ü"/>
            </a:pPr>
            <a:r>
              <a:rPr lang="pl-PL" sz="4600" dirty="0" smtClean="0"/>
              <a:t>Sobór</a:t>
            </a:r>
          </a:p>
          <a:p>
            <a:pPr>
              <a:buFont typeface="Wingdings" pitchFamily="2" charset="2"/>
              <a:buChar char="ü"/>
            </a:pPr>
            <a:r>
              <a:rPr lang="pl-PL" sz="4600" dirty="0" smtClean="0"/>
              <a:t>Synod</a:t>
            </a:r>
          </a:p>
          <a:p>
            <a:pPr>
              <a:buFont typeface="Wingdings" pitchFamily="2" charset="2"/>
              <a:buChar char="ü"/>
            </a:pPr>
            <a:r>
              <a:rPr lang="pl-PL" sz="4600" dirty="0" err="1" smtClean="0"/>
              <a:t>Conclave</a:t>
            </a:r>
            <a:endParaRPr lang="pl-PL" sz="4600" dirty="0" smtClean="0"/>
          </a:p>
          <a:p>
            <a:pPr>
              <a:buFont typeface="Wingdings" pitchFamily="2" charset="2"/>
              <a:buChar char="ü"/>
            </a:pPr>
            <a:r>
              <a:rPr lang="pl-PL" sz="4600" dirty="0" smtClean="0"/>
              <a:t>Relikwie</a:t>
            </a:r>
          </a:p>
          <a:p>
            <a:pPr>
              <a:buFont typeface="Wingdings" pitchFamily="2" charset="2"/>
              <a:buChar char="ü"/>
            </a:pPr>
            <a:r>
              <a:rPr lang="pl-PL" sz="4600" dirty="0" smtClean="0"/>
              <a:t>Krucjata</a:t>
            </a:r>
          </a:p>
          <a:p>
            <a:pPr>
              <a:buFont typeface="Wingdings" pitchFamily="2" charset="2"/>
              <a:buChar char="ü"/>
            </a:pPr>
            <a:r>
              <a:rPr lang="pl-PL" sz="4600" dirty="0" smtClean="0"/>
              <a:t>Inwestytura</a:t>
            </a:r>
          </a:p>
          <a:p>
            <a:pPr>
              <a:buFont typeface="Wingdings" pitchFamily="2" charset="2"/>
              <a:buChar char="ü"/>
            </a:pPr>
            <a:r>
              <a:rPr lang="pl-PL" sz="4600" dirty="0" smtClean="0"/>
              <a:t>Celibat</a:t>
            </a:r>
          </a:p>
          <a:p>
            <a:pPr>
              <a:buFont typeface="Wingdings" pitchFamily="2" charset="2"/>
              <a:buChar char="ü"/>
            </a:pPr>
            <a:r>
              <a:rPr lang="pl-PL" sz="4600" dirty="0" smtClean="0"/>
              <a:t>Nepotyzm</a:t>
            </a:r>
          </a:p>
          <a:p>
            <a:pPr>
              <a:buFont typeface="Wingdings" pitchFamily="2" charset="2"/>
              <a:buChar char="ü"/>
            </a:pPr>
            <a:r>
              <a:rPr lang="pl-PL" sz="4600" dirty="0" smtClean="0"/>
              <a:t>Symonia</a:t>
            </a:r>
          </a:p>
          <a:p>
            <a:pPr>
              <a:buFont typeface="Wingdings" pitchFamily="2" charset="2"/>
              <a:buChar char="ü"/>
            </a:pPr>
            <a:r>
              <a:rPr lang="pl-PL" sz="4600" dirty="0" err="1" smtClean="0"/>
              <a:t>Nikolaizm</a:t>
            </a:r>
            <a:endParaRPr lang="pl-PL" sz="4600" dirty="0" smtClean="0"/>
          </a:p>
          <a:p>
            <a:pPr>
              <a:buFont typeface="Wingdings" pitchFamily="2" charset="2"/>
              <a:buChar char="ü"/>
            </a:pPr>
            <a:r>
              <a:rPr lang="pl-PL" sz="4600" dirty="0" smtClean="0"/>
              <a:t>Konkordat </a:t>
            </a:r>
          </a:p>
          <a:p>
            <a:pPr>
              <a:buNone/>
            </a:pPr>
            <a:endParaRPr lang="pl-PL" dirty="0" smtClean="0"/>
          </a:p>
          <a:p>
            <a:pPr>
              <a:buNone/>
            </a:pPr>
            <a:endParaRPr lang="pl-PL" dirty="0" smtClean="0"/>
          </a:p>
          <a:p>
            <a:pPr>
              <a:buFont typeface="Wingdings" pitchFamily="2" charset="2"/>
              <a:buChar char="ü"/>
            </a:pPr>
            <a:endParaRPr lang="pl-PL" dirty="0" smtClean="0"/>
          </a:p>
          <a:p>
            <a:pPr>
              <a:buFont typeface="Wingdings" pitchFamily="2" charset="2"/>
              <a:buChar char="ü"/>
            </a:pPr>
            <a:endParaRPr lang="pl-PL" dirty="0" smtClean="0"/>
          </a:p>
          <a:p>
            <a:pPr>
              <a:buFont typeface="Wingdings" pitchFamily="2" charset="2"/>
              <a:buChar char="ü"/>
            </a:pPr>
            <a:endParaRPr lang="pl-PL" dirty="0" smtClean="0"/>
          </a:p>
          <a:p>
            <a:pPr>
              <a:buFont typeface="Wingdings" pitchFamily="2" charset="2"/>
              <a:buChar char="ü"/>
            </a:pPr>
            <a:endParaRPr lang="pl-PL" dirty="0"/>
          </a:p>
        </p:txBody>
      </p:sp>
      <p:pic>
        <p:nvPicPr>
          <p:cNvPr id="4" name="Picture 4" descr="http://zespol.na-wesele.pl/wp-content/uploads/2010/09/zakonnik2.gif"/>
          <p:cNvPicPr>
            <a:picLocks noChangeAspect="1" noChangeArrowheads="1" noCrop="1"/>
          </p:cNvPicPr>
          <p:nvPr/>
        </p:nvPicPr>
        <p:blipFill>
          <a:blip r:embed="rId2" cstate="print"/>
          <a:srcRect/>
          <a:stretch>
            <a:fillRect/>
          </a:stretch>
        </p:blipFill>
        <p:spPr bwMode="auto">
          <a:xfrm>
            <a:off x="755576" y="188640"/>
            <a:ext cx="800100" cy="14668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495456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a:ln w="11430"/>
                <a:solidFill>
                  <a:srgbClr val="FFFF00"/>
                </a:solidFill>
                <a:effectLst>
                  <a:outerShdw blurRad="50800" dist="39000" dir="5460000" algn="tl">
                    <a:srgbClr val="000000">
                      <a:alpha val="38000"/>
                    </a:srgbClr>
                  </a:outerShdw>
                </a:effectLst>
              </a:rPr>
              <a:t>SPÓR O INWESTYTURĘ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 </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walka o dominację miedzy cesarstwem a papiestwem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 </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latach </a:t>
            </a:r>
            <a:r>
              <a:rPr lang="pl-PL" b="1" dirty="0">
                <a:ln w="11430"/>
                <a:solidFill>
                  <a:srgbClr val="FFFF00"/>
                </a:solidFill>
                <a:effectLst>
                  <a:outerShdw blurRad="50800" dist="39000" dir="5460000" algn="tl">
                    <a:srgbClr val="000000">
                      <a:alpha val="38000"/>
                    </a:srgbClr>
                  </a:outerShdw>
                </a:effectLst>
              </a:rPr>
              <a:t>1075 -1122</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l-PL"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Wybuchł </a:t>
            </a:r>
            <a:r>
              <a:rPr lang="pl-PL"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między:</a:t>
            </a:r>
            <a:endParaRPr lang="pl-PL"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Symbol zastępczy tekstu 3"/>
          <p:cNvSpPr>
            <a:spLocks noGrp="1"/>
          </p:cNvSpPr>
          <p:nvPr>
            <p:ph type="body" idx="1"/>
          </p:nvPr>
        </p:nvSpPr>
        <p:spPr>
          <a:xfrm>
            <a:off x="0" y="5589240"/>
            <a:ext cx="4435724" cy="126876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4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cesarzem </a:t>
            </a:r>
            <a:r>
              <a:rPr lang="pl-PL" sz="4000" spc="50" dirty="0" smtClean="0">
                <a:ln w="11430"/>
                <a:solidFill>
                  <a:srgbClr val="FFFF00"/>
                </a:solidFill>
                <a:effectLst>
                  <a:outerShdw blurRad="76200" dist="50800" dir="5400000" algn="tl" rotWithShape="0">
                    <a:srgbClr val="000000">
                      <a:alpha val="65000"/>
                    </a:srgbClr>
                  </a:outerShdw>
                </a:effectLst>
              </a:rPr>
              <a:t>Henrykiem IV</a:t>
            </a:r>
            <a:endParaRPr lang="pl-PL" sz="4000" spc="50" dirty="0">
              <a:ln w="11430"/>
              <a:solidFill>
                <a:srgbClr val="FFFF00"/>
              </a:solidFill>
              <a:effectLst>
                <a:outerShdw blurRad="76200" dist="50800" dir="5400000" algn="tl" rotWithShape="0">
                  <a:srgbClr val="000000">
                    <a:alpha val="65000"/>
                  </a:srgbClr>
                </a:outerShdw>
              </a:effectLst>
            </a:endParaRPr>
          </a:p>
        </p:txBody>
      </p:sp>
      <p:sp>
        <p:nvSpPr>
          <p:cNvPr id="6" name="Symbol zastępczy tekstu 5"/>
          <p:cNvSpPr>
            <a:spLocks noGrp="1"/>
          </p:cNvSpPr>
          <p:nvPr>
            <p:ph type="body" sz="quarter" idx="3"/>
          </p:nvPr>
        </p:nvSpPr>
        <p:spPr>
          <a:xfrm>
            <a:off x="4211960" y="5373216"/>
            <a:ext cx="4932040" cy="148478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4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papieżem </a:t>
            </a:r>
            <a:r>
              <a:rPr lang="pl-PL" sz="4000" spc="50" dirty="0" smtClean="0">
                <a:ln w="11430"/>
                <a:solidFill>
                  <a:srgbClr val="FFFF00"/>
                </a:solidFill>
                <a:effectLst>
                  <a:outerShdw blurRad="76200" dist="50800" dir="5400000" algn="tl" rotWithShape="0">
                    <a:srgbClr val="000000">
                      <a:alpha val="65000"/>
                    </a:srgbClr>
                  </a:outerShdw>
                </a:effectLst>
              </a:rPr>
              <a:t>Grzegorzem Wielkim</a:t>
            </a:r>
            <a:endParaRPr lang="pl-PL" sz="4000" spc="50" dirty="0">
              <a:ln w="11430"/>
              <a:solidFill>
                <a:srgbClr val="FFFF00"/>
              </a:solidFill>
              <a:effectLst>
                <a:outerShdw blurRad="76200" dist="50800" dir="5400000" algn="tl" rotWithShape="0">
                  <a:srgbClr val="000000">
                    <a:alpha val="65000"/>
                  </a:srgbClr>
                </a:outerShdw>
              </a:effectLst>
            </a:endParaRPr>
          </a:p>
        </p:txBody>
      </p:sp>
      <p:pic>
        <p:nvPicPr>
          <p:cNvPr id="16386" name="Picture 2" descr="http://wiara.pl/files/old/kosciol.wiara.pl/grafika/2008/12/12/1229073681/1229073771_7.jpg"/>
          <p:cNvPicPr>
            <a:picLocks noChangeAspect="1" noChangeArrowheads="1"/>
          </p:cNvPicPr>
          <p:nvPr/>
        </p:nvPicPr>
        <p:blipFill>
          <a:blip r:embed="rId3" cstate="print"/>
          <a:srcRect/>
          <a:stretch>
            <a:fillRect/>
          </a:stretch>
        </p:blipFill>
        <p:spPr bwMode="auto">
          <a:xfrm>
            <a:off x="5148064" y="1484784"/>
            <a:ext cx="3168352" cy="3969761"/>
          </a:xfrm>
          <a:prstGeom prst="ellipse">
            <a:avLst/>
          </a:prstGeom>
          <a:ln>
            <a:noFill/>
          </a:ln>
          <a:effectLst>
            <a:softEdge rad="112500"/>
          </a:effectLst>
        </p:spPr>
      </p:pic>
      <p:pic>
        <p:nvPicPr>
          <p:cNvPr id="16388" name="Picture 4" descr="http://www.wiking.edu.pl/upload/historia/images/HenrykIV.jpg"/>
          <p:cNvPicPr>
            <a:picLocks noChangeAspect="1" noChangeArrowheads="1"/>
          </p:cNvPicPr>
          <p:nvPr/>
        </p:nvPicPr>
        <p:blipFill>
          <a:blip r:embed="rId4" cstate="print"/>
          <a:srcRect/>
          <a:stretch>
            <a:fillRect/>
          </a:stretch>
        </p:blipFill>
        <p:spPr bwMode="auto">
          <a:xfrm>
            <a:off x="971600" y="1628800"/>
            <a:ext cx="2880320" cy="356439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251520" y="548680"/>
            <a:ext cx="5616624" cy="597666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Jego przedmiotem była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kwestia, </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komu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cesarzowi </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czy papieżowi </a:t>
            </a: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przysługuje </a:t>
            </a:r>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prawo nadawania urzędu biskupom będącym książętami świeckimi.</a:t>
            </a:r>
          </a:p>
        </p:txBody>
      </p:sp>
      <p:pic>
        <p:nvPicPr>
          <p:cNvPr id="20482" name="Picture 2" descr="http://upload.wikimedia.org/wikipedia/commons/thumb/2/27/Rolandfealty.jpg/250px-Rolandfealty.jpg"/>
          <p:cNvPicPr>
            <a:picLocks noChangeAspect="1" noChangeArrowheads="1"/>
          </p:cNvPicPr>
          <p:nvPr/>
        </p:nvPicPr>
        <p:blipFill>
          <a:blip r:embed="rId2" cstate="print"/>
          <a:srcRect/>
          <a:stretch>
            <a:fillRect/>
          </a:stretch>
        </p:blipFill>
        <p:spPr bwMode="auto">
          <a:xfrm>
            <a:off x="6084167" y="2060848"/>
            <a:ext cx="2510761" cy="279196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tatic2.opracowania.pl/images/185879/schemat_zawi%C4%85zania_stosunku_lennego.jpg"/>
          <p:cNvPicPr>
            <a:picLocks noChangeAspect="1" noChangeArrowheads="1"/>
          </p:cNvPicPr>
          <p:nvPr/>
        </p:nvPicPr>
        <p:blipFill>
          <a:blip r:embed="rId2" cstate="print"/>
          <a:srcRect/>
          <a:stretch>
            <a:fillRect/>
          </a:stretch>
        </p:blipFill>
        <p:spPr bwMode="auto">
          <a:xfrm>
            <a:off x="611560" y="1844824"/>
            <a:ext cx="7800687" cy="368654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3802434"/>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 czasie trwania sporu, szale zwycięstwa przeważały się to na stronę cesarstwa, to papiestwa. Doszło do tego, że cesarz musiał upokorzyć się przed papieżem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 Canossie.</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3554" name="Picture 2" descr="http://dragon2d.republika.pl/c/c095/03.jpg"/>
          <p:cNvPicPr>
            <a:picLocks noChangeAspect="1" noChangeArrowheads="1"/>
          </p:cNvPicPr>
          <p:nvPr/>
        </p:nvPicPr>
        <p:blipFill>
          <a:blip r:embed="rId2" cstate="print"/>
          <a:srcRect/>
          <a:stretch>
            <a:fillRect/>
          </a:stretch>
        </p:blipFill>
        <p:spPr bwMode="auto">
          <a:xfrm>
            <a:off x="3635896" y="4058578"/>
            <a:ext cx="1872208" cy="22686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TotalTime>
  <Words>747</Words>
  <Application>Microsoft Office PowerPoint</Application>
  <PresentationFormat>Pokaz na ekranie (4:3)</PresentationFormat>
  <Paragraphs>93</Paragraphs>
  <Slides>42</Slides>
  <Notes>1</Notes>
  <HiddenSlides>0</HiddenSlides>
  <MMClips>0</MMClips>
  <ScaleCrop>false</ScaleCrop>
  <HeadingPairs>
    <vt:vector size="4" baseType="variant">
      <vt:variant>
        <vt:lpstr>Motyw</vt:lpstr>
      </vt:variant>
      <vt:variant>
        <vt:i4>1</vt:i4>
      </vt:variant>
      <vt:variant>
        <vt:lpstr>Tytuły slajdów</vt:lpstr>
      </vt:variant>
      <vt:variant>
        <vt:i4>42</vt:i4>
      </vt:variant>
    </vt:vector>
  </HeadingPairs>
  <TitlesOfParts>
    <vt:vector size="43" baseType="lpstr">
      <vt:lpstr>Motyw pakietu Office</vt:lpstr>
      <vt:lpstr>ŚREDNIOWIECZE  HISTORIA KOŚCIOŁA</vt:lpstr>
      <vt:lpstr>Wczesne średniowiecze to czas rozwoju chrześcijańskiego imperium, w którym władzę sprawuje papież jako zwierzchnik duchowy i panujący  „z Bożej łaski” król jako zwierzchnik świecki  i obrońca Kościoła.</vt:lpstr>
      <vt:lpstr>W XI wieku pojawiają się pęknięcia w sojuszu „tronu i ołtarza”, które ostatecznie doprowadzają do wybuchu walki  o dominację między cesarstwem  a papiestwem.</vt:lpstr>
      <vt:lpstr>Konflikt ten swój punkt kulminacyjny osiągnął w XI wieku. Jest to tzw.   SPÓR O INWESTYTURĘ</vt:lpstr>
      <vt:lpstr>SPÓR O INWESTYTURĘ   to walka o dominację miedzy cesarstwem a papiestwem  w latach 1075 -1122. </vt:lpstr>
      <vt:lpstr>Wybuchł między:</vt:lpstr>
      <vt:lpstr>Jego przedmiotem była kwestia, komu – cesarzowi czy papieżowi - przysługuje prawo nadawania urzędu biskupom będącym książętami świeckimi.</vt:lpstr>
      <vt:lpstr>Slajd 8</vt:lpstr>
      <vt:lpstr>W czasie trwania sporu, szale zwycięstwa przeważały się to na stronę cesarstwa, to papiestwa. Doszło do tego, że cesarz musiał upokorzyć się przed papieżem  w Canossie.</vt:lpstr>
      <vt:lpstr>Spór zakończył  dopiero konkordat wormacki (1122), w którym przewidziano inwestyturę z rąk zarówno papieża jak i cesarza.</vt:lpstr>
      <vt:lpstr>Slajd 11</vt:lpstr>
      <vt:lpstr>WYPRAWY KRZYŻOWE</vt:lpstr>
      <vt:lpstr>U podstaw wypraw krzyżowych znajduje się chrześcijański kult miejsc i przedmiotów związanych  z życiem  i śmiercią Jezusa Chrystusa.</vt:lpstr>
      <vt:lpstr>W VII wieku Jerozolima znalazła się  w rękach wyznawców Islamu.  W 1072 roku Święte Miasto chrześcijan podbili Turcy Seldżuccy.  W skutek tego wydarzenia, wiele  z cennych dla chrześcijan relikwii trafiło w ręce innowierców.</vt:lpstr>
      <vt:lpstr>Slajd 15</vt:lpstr>
      <vt:lpstr>Pierwszym celem wypraw krzyżowych było odbicie relikwii związanych z męką Chrystusa, a także Jerozolimy, w której znajdowały się ważne dla chrześcijan miejsca kultu, z rąk muzułmanów. </vt:lpstr>
      <vt:lpstr>W 1095 roku papież Urban II na synodzie w Clermont wezwał do rozpoczęcia wypraw krzyżowych  w celu odzyskania Ziemi Świętej  z rąk muzułmanów. </vt:lpstr>
      <vt:lpstr>Slajd 18</vt:lpstr>
      <vt:lpstr>Od XI wieku przedstawiciele różnych warstw społecznych (chłopi, rycerze) wyruszali do Ziemi Świętej, aby tam bronić Grobu Pańskiego.</vt:lpstr>
      <vt:lpstr>PRZYCZYNY WYPRAW KRZYŻOWYCH:</vt:lpstr>
      <vt:lpstr>Wypraw krzyżowych zorganizowano osiem. Były to nie tylko wyprawy rycerskie, ale także chłopskie a nawet dziecięca.</vt:lpstr>
      <vt:lpstr>Slajd 22</vt:lpstr>
      <vt:lpstr>Krucjaty ostatecznie poniosły klęskę, gdyż Ziemi Świętej nie udało się odzyskać z rąk Turków Seldżuckich. Historię wypraw krzyżowych zakończył upadek twierdzy Akka w 1291r. </vt:lpstr>
      <vt:lpstr>Wyprawy krzyżowe przyczyniły się do: </vt:lpstr>
      <vt:lpstr>WIELKA SCHIZMA ZACHODNIA</vt:lpstr>
      <vt:lpstr>Slajd 26</vt:lpstr>
      <vt:lpstr>W 1309 r. papież Klemens V przeniósł swą siedzibę z Włoch do Awinionu (Francja). Miało to związek z trudną sytuacją polityczną Włoch.</vt:lpstr>
      <vt:lpstr>Siedziba ta miała być tymczasową, jednak papieże rezydowali w Awinionie ponad 100 lat. Okres ten  przeszedł  do historii pod nazwą niewoli awiniońskiej  i rozpoczął tzw. Wielką Schizmę Zachodnią.</vt:lpstr>
      <vt:lpstr>Pobyt papieża poza Rzymem zaczął zagrażać istnieniu Państwa Kościelnego. Kolejni papieże próbowali powrócić do Rzymu, jednak chaos panujący nad Tybrem był tak wielki, że do drugiej połowy XIV wieku, żaden z papieży nie zdecydował się wrócić do Rzymu.</vt:lpstr>
      <vt:lpstr>W 1378 r. na conclave wybrano pod presją mieszkańców Rzymu papieża Urbana  VI, który z pochodzenia był Włochem. Ze względu na to, że kardynałowie dokonali wyboru pod naciskami Rzymian, wkrótce odwołali Urbana VI ze stanowiska uznając wybór za nieważny.</vt:lpstr>
      <vt:lpstr>Slajd 31</vt:lpstr>
      <vt:lpstr>Nowym papieżem obwołano Francuza – Klemensa VII. Urban VI nie zamierzał jednak rezygnować ze swego stanowiska. Między zwolennikami obu pretendentów na Stolicę Piotrową wywiązał się konflikt, który wkrótce objął swym zasięgiem całą Europę. Nie zakończyła go nawet śmierć rywali.</vt:lpstr>
      <vt:lpstr>Slajd 33</vt:lpstr>
      <vt:lpstr>Próbując rozwiązać spór o władzę trwający w Kościele, kardynałowie  w 1409 r. odwołali papieża rzymskiego i awiniońskiego i w Pizie wybrali trzeciego kandydata. </vt:lpstr>
      <vt:lpstr>Zamiast uzdrowić sytuację doprowadziło to jednak do jeszcze większego rozłamu. O władzę  walczyło już nie 2 a 3 kandydatów. Tymczasem w Kościele zaczęły pojawiać się głosy o konieczności przeprowadzenia reform.</vt:lpstr>
      <vt:lpstr>W celu uzdrowienia sytuacji  w Kościele i zakończenia SCHIZMY ZACHODNIEJ, pod presją króla Zygmunta Luksemburczyka, zwołano sobór w Konstancji w 1414 r.</vt:lpstr>
      <vt:lpstr>Sobór w Konstancji obradujący  w latach 1414 – 1418 odsunął od władzy dotychczasowych papieży a nowym biskupem Rzymu obwołał Marcina V. Zakończył  w ten sposób schizmę zachodnią  i zapoczątkował w Kościele okres reform.</vt:lpstr>
      <vt:lpstr>WIELKA SCHIZMA ZACHODNIA  to kryzys w Kościele w latach 1309 -1418, kiedy prawo do kierowania Kościołem uzurpowało sobie 2 a niekiedy nawet 3 papieży.  Formalnie schizmę zakończył sobór w Konstancji. </vt:lpstr>
      <vt:lpstr>PODSUMOWANIE</vt:lpstr>
      <vt:lpstr>NAJWAŻNIEJSZE DATY:</vt:lpstr>
      <vt:lpstr>NAJWAŻNIEJSZE POSTACIE:</vt:lpstr>
      <vt:lpstr>Najważniejsze pojęcia: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ŚREDNIOWIECZE  HISTORIA KOŚCIOŁA</dc:title>
  <dc:creator>Doro</dc:creator>
  <cp:lastModifiedBy>Doro</cp:lastModifiedBy>
  <cp:revision>92</cp:revision>
  <dcterms:created xsi:type="dcterms:W3CDTF">2013-02-22T17:13:40Z</dcterms:created>
  <dcterms:modified xsi:type="dcterms:W3CDTF">2013-02-22T21:58:48Z</dcterms:modified>
</cp:coreProperties>
</file>