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16232B78-6CE4-4ABB-8E4E-BFFA43ADEC6F}" type="datetimeFigureOut">
              <a:rPr lang="pl-PL" smtClean="0"/>
              <a:pPr/>
              <a:t>26.03.2020</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6FDE52EC-271D-4F61-8E5F-A416EC310FC7}"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16232B78-6CE4-4ABB-8E4E-BFFA43ADEC6F}" type="datetimeFigureOut">
              <a:rPr lang="pl-PL" smtClean="0"/>
              <a:pPr/>
              <a:t>26.03.2020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FDE52EC-271D-4F61-8E5F-A416EC310FC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16232B78-6CE4-4ABB-8E4E-BFFA43ADEC6F}" type="datetimeFigureOut">
              <a:rPr lang="pl-PL" smtClean="0"/>
              <a:pPr/>
              <a:t>26.03.2020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FDE52EC-271D-4F61-8E5F-A416EC310FC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16232B78-6CE4-4ABB-8E4E-BFFA43ADEC6F}" type="datetimeFigureOut">
              <a:rPr lang="pl-PL" smtClean="0"/>
              <a:pPr/>
              <a:t>26.03.2020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FDE52EC-271D-4F61-8E5F-A416EC310FC7}"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16232B78-6CE4-4ABB-8E4E-BFFA43ADEC6F}" type="datetimeFigureOut">
              <a:rPr lang="pl-PL" smtClean="0"/>
              <a:pPr/>
              <a:t>26.03.2020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FDE52EC-271D-4F61-8E5F-A416EC310FC7}"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16232B78-6CE4-4ABB-8E4E-BFFA43ADEC6F}" type="datetimeFigureOut">
              <a:rPr lang="pl-PL" smtClean="0"/>
              <a:pPr/>
              <a:t>26.03.2020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FDE52EC-271D-4F61-8E5F-A416EC310FC7}"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16232B78-6CE4-4ABB-8E4E-BFFA43ADEC6F}" type="datetimeFigureOut">
              <a:rPr lang="pl-PL" smtClean="0"/>
              <a:pPr/>
              <a:t>26.03.2020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6FDE52EC-271D-4F61-8E5F-A416EC310FC7}"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16232B78-6CE4-4ABB-8E4E-BFFA43ADEC6F}" type="datetimeFigureOut">
              <a:rPr lang="pl-PL" smtClean="0"/>
              <a:pPr/>
              <a:t>26.03.2020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6FDE52EC-271D-4F61-8E5F-A416EC310FC7}"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16232B78-6CE4-4ABB-8E4E-BFFA43ADEC6F}" type="datetimeFigureOut">
              <a:rPr lang="pl-PL" smtClean="0"/>
              <a:pPr/>
              <a:t>26.03.2020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6FDE52EC-271D-4F61-8E5F-A416EC310FC7}"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16232B78-6CE4-4ABB-8E4E-BFFA43ADEC6F}" type="datetimeFigureOut">
              <a:rPr lang="pl-PL" smtClean="0"/>
              <a:pPr/>
              <a:t>26.03.2020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FDE52EC-271D-4F61-8E5F-A416EC310FC7}"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16232B78-6CE4-4ABB-8E4E-BFFA43ADEC6F}" type="datetimeFigureOut">
              <a:rPr lang="pl-PL" smtClean="0"/>
              <a:pPr/>
              <a:t>26.03.2020</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6FDE52EC-271D-4F61-8E5F-A416EC310FC7}"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232B78-6CE4-4ABB-8E4E-BFFA43ADEC6F}" type="datetimeFigureOut">
              <a:rPr lang="pl-PL" smtClean="0"/>
              <a:pPr/>
              <a:t>26.03.2020</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DE52EC-271D-4F61-8E5F-A416EC310FC7}"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hyperlink" Target="http://pl.wikipedia.org/wiki/P.n.e." TargetMode="External"/><Relationship Id="rId13" Type="http://schemas.openxmlformats.org/officeDocument/2006/relationships/hyperlink" Target="http://pl.wikipedia.org/wiki/Apokalipsa" TargetMode="External"/><Relationship Id="rId3" Type="http://schemas.openxmlformats.org/officeDocument/2006/relationships/hyperlink" Target="http://pl.wikipedia.org/wiki/Tora" TargetMode="External"/><Relationship Id="rId7" Type="http://schemas.openxmlformats.org/officeDocument/2006/relationships/hyperlink" Target="http://pl.wikipedia.org/wiki/I_wiek_p.n.e." TargetMode="External"/><Relationship Id="rId12" Type="http://schemas.openxmlformats.org/officeDocument/2006/relationships/hyperlink" Target="http://pl.wikipedia.org/wiki/Midrasz" TargetMode="External"/><Relationship Id="rId2" Type="http://schemas.openxmlformats.org/officeDocument/2006/relationships/hyperlink" Target="http://pl.wikipedia.org/wiki/Biblistyka" TargetMode="External"/><Relationship Id="rId1" Type="http://schemas.openxmlformats.org/officeDocument/2006/relationships/slideLayout" Target="../slideLayouts/slideLayout8.xml"/><Relationship Id="rId6" Type="http://schemas.openxmlformats.org/officeDocument/2006/relationships/hyperlink" Target="http://pl.wikipedia.org/wiki/II_wiek_p.n.e." TargetMode="External"/><Relationship Id="rId11" Type="http://schemas.openxmlformats.org/officeDocument/2006/relationships/hyperlink" Target="http://pl.wikipedia.org/wiki/Ksi%C4%99ga_Rut" TargetMode="External"/><Relationship Id="rId5" Type="http://schemas.openxmlformats.org/officeDocument/2006/relationships/hyperlink" Target="http://pl.wikipedia.org/wiki/X_wiek_p.n.e." TargetMode="External"/><Relationship Id="rId10" Type="http://schemas.openxmlformats.org/officeDocument/2006/relationships/hyperlink" Target="http://pl.wikipedia.org/wiki/Biblia" TargetMode="External"/><Relationship Id="rId4" Type="http://schemas.openxmlformats.org/officeDocument/2006/relationships/hyperlink" Target="http://pl.wikipedia.org/wiki/Jozue" TargetMode="External"/><Relationship Id="rId9" Type="http://schemas.openxmlformats.org/officeDocument/2006/relationships/hyperlink" Target="http://pl.wikipedia.org/wiki/Ksi%C4%99ga_Daniela" TargetMode="External"/><Relationship Id="rId14" Type="http://schemas.openxmlformats.org/officeDocument/2006/relationships/hyperlink" Target="http://pl.wikipedia.org/wiki/60"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pl.wikipedia.org/wiki/Targum" TargetMode="External"/><Relationship Id="rId13" Type="http://schemas.openxmlformats.org/officeDocument/2006/relationships/hyperlink" Target="http://pl.wikipedia.org/wiki/J%C4%99zyk_syryjski" TargetMode="External"/><Relationship Id="rId18" Type="http://schemas.openxmlformats.org/officeDocument/2006/relationships/hyperlink" Target="http://pl.wikipedia.org/wiki/J%C4%99zyk_ormia%C5%84ski" TargetMode="External"/><Relationship Id="rId26" Type="http://schemas.openxmlformats.org/officeDocument/2006/relationships/hyperlink" Target="http://pl.wikipedia.org/wiki/Biblia" TargetMode="External"/><Relationship Id="rId3" Type="http://schemas.openxmlformats.org/officeDocument/2006/relationships/hyperlink" Target="http://pl.wikipedia.org/wiki/Prozelityzm" TargetMode="External"/><Relationship Id="rId21" Type="http://schemas.openxmlformats.org/officeDocument/2006/relationships/hyperlink" Target="http://pl.wikipedia.org/wiki/IX_wiek" TargetMode="External"/><Relationship Id="rId34" Type="http://schemas.openxmlformats.org/officeDocument/2006/relationships/hyperlink" Target="http://pl.wikipedia.org/wiki/Biblia_Tysi%C4%85clecia" TargetMode="External"/><Relationship Id="rId7" Type="http://schemas.openxmlformats.org/officeDocument/2006/relationships/hyperlink" Target="http://pl.wikipedia.org/wiki/538" TargetMode="External"/><Relationship Id="rId12" Type="http://schemas.openxmlformats.org/officeDocument/2006/relationships/hyperlink" Target="http://pl.wikipedia.org/wiki/VII_wiek" TargetMode="External"/><Relationship Id="rId17" Type="http://schemas.openxmlformats.org/officeDocument/2006/relationships/hyperlink" Target="http://pl.wikipedia.org/wiki/J%C4%99zyk_gocki" TargetMode="External"/><Relationship Id="rId25" Type="http://schemas.openxmlformats.org/officeDocument/2006/relationships/hyperlink" Target="http://pl.wikipedia.org/wiki/Reformacja" TargetMode="External"/><Relationship Id="rId33" Type="http://schemas.openxmlformats.org/officeDocument/2006/relationships/hyperlink" Target="http://pl.wikipedia.org/wiki/1632" TargetMode="External"/><Relationship Id="rId2" Type="http://schemas.openxmlformats.org/officeDocument/2006/relationships/hyperlink" Target="http://pl.wikipedia.org/wiki/III_wiek_p.n.e." TargetMode="External"/><Relationship Id="rId16" Type="http://schemas.openxmlformats.org/officeDocument/2006/relationships/hyperlink" Target="http://pl.wikipedia.org/wiki/J%C4%99zyk_gyyz" TargetMode="External"/><Relationship Id="rId20" Type="http://schemas.openxmlformats.org/officeDocument/2006/relationships/hyperlink" Target="http://pl.wikipedia.org/wiki/S%C5%82owianie" TargetMode="External"/><Relationship Id="rId29" Type="http://schemas.openxmlformats.org/officeDocument/2006/relationships/hyperlink" Target="http://pl.wikipedia.org/wiki/Ko%C5%9Bci%C3%B3%C5%82_katolicki" TargetMode="External"/><Relationship Id="rId1" Type="http://schemas.openxmlformats.org/officeDocument/2006/relationships/slideLayout" Target="../slideLayouts/slideLayout4.xml"/><Relationship Id="rId6" Type="http://schemas.openxmlformats.org/officeDocument/2006/relationships/hyperlink" Target="http://pl.wikipedia.org/wiki/Niewola_babilo%C5%84ska" TargetMode="External"/><Relationship Id="rId11" Type="http://schemas.openxmlformats.org/officeDocument/2006/relationships/hyperlink" Target="http://pl.wikipedia.org/wiki/II_wiek" TargetMode="External"/><Relationship Id="rId24" Type="http://schemas.openxmlformats.org/officeDocument/2006/relationships/hyperlink" Target="http://pl.wikipedia.org/wiki/%C5%9Aredniowiecze" TargetMode="External"/><Relationship Id="rId32" Type="http://schemas.openxmlformats.org/officeDocument/2006/relationships/hyperlink" Target="http://pl.wikipedia.org/wiki/1599" TargetMode="External"/><Relationship Id="rId5" Type="http://schemas.openxmlformats.org/officeDocument/2006/relationships/hyperlink" Target="http://pl.wikipedia.org/wiki/Diaspora" TargetMode="External"/><Relationship Id="rId15" Type="http://schemas.openxmlformats.org/officeDocument/2006/relationships/hyperlink" Target="http://pl.wikipedia.org/wiki/J%C4%99zyk_koptyjski" TargetMode="External"/><Relationship Id="rId23" Type="http://schemas.openxmlformats.org/officeDocument/2006/relationships/hyperlink" Target="http://pl.wikipedia.org/wiki/Cyryl_i_Metody" TargetMode="External"/><Relationship Id="rId28" Type="http://schemas.openxmlformats.org/officeDocument/2006/relationships/hyperlink" Target="http://pl.wikipedia.org/wiki/XV_wiek" TargetMode="External"/><Relationship Id="rId10" Type="http://schemas.openxmlformats.org/officeDocument/2006/relationships/hyperlink" Target="http://pl.wikipedia.org/wiki/Liturgia" TargetMode="External"/><Relationship Id="rId19" Type="http://schemas.openxmlformats.org/officeDocument/2006/relationships/hyperlink" Target="http://pl.wikipedia.org/wiki/J%C4%99zyk_arabski" TargetMode="External"/><Relationship Id="rId31" Type="http://schemas.openxmlformats.org/officeDocument/2006/relationships/hyperlink" Target="http://pl.wikipedia.org/wiki/XX_wiek" TargetMode="External"/><Relationship Id="rId4" Type="http://schemas.openxmlformats.org/officeDocument/2006/relationships/hyperlink" Target="http://pl.wikipedia.org/wiki/Septuaginta" TargetMode="External"/><Relationship Id="rId9" Type="http://schemas.openxmlformats.org/officeDocument/2006/relationships/hyperlink" Target="http://pl.wikipedia.org/wiki/Parafraza" TargetMode="External"/><Relationship Id="rId14" Type="http://schemas.openxmlformats.org/officeDocument/2006/relationships/hyperlink" Target="http://pl.wikipedia.org/wiki/Peszitta" TargetMode="External"/><Relationship Id="rId22" Type="http://schemas.openxmlformats.org/officeDocument/2006/relationships/hyperlink" Target="http://pl.wikipedia.org/wiki/J%C4%99zyk_staro-cerkiewno-s%C5%82owia%C5%84ski" TargetMode="External"/><Relationship Id="rId27" Type="http://schemas.openxmlformats.org/officeDocument/2006/relationships/hyperlink" Target="http://pl.wikipedia.org/wiki/Polskie_przek%C5%82ady_Biblii" TargetMode="External"/><Relationship Id="rId30" Type="http://schemas.openxmlformats.org/officeDocument/2006/relationships/hyperlink" Target="http://pl.wikipedia.org/wiki/Polska" TargetMode="External"/><Relationship Id="rId35" Type="http://schemas.openxmlformats.org/officeDocument/2006/relationships/hyperlink" Target="http://pl.wikipedia.org/wiki/Biblia_Warszawska"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pl.wikipedia.org/wiki/Religia" TargetMode="External"/><Relationship Id="rId3" Type="http://schemas.openxmlformats.org/officeDocument/2006/relationships/hyperlink" Target="http://pl.wikipedia.org/wiki/J%C4%99zyk_aramejski" TargetMode="External"/><Relationship Id="rId7" Type="http://schemas.openxmlformats.org/officeDocument/2006/relationships/hyperlink" Target="http://pl.wikipedia.org/wiki/B%C3%B3g" TargetMode="External"/><Relationship Id="rId2" Type="http://schemas.openxmlformats.org/officeDocument/2006/relationships/hyperlink" Target="http://pl.wikipedia.org/wiki/J%C4%99zyk_hebrajski" TargetMode="External"/><Relationship Id="rId1" Type="http://schemas.openxmlformats.org/officeDocument/2006/relationships/slideLayout" Target="../slideLayouts/slideLayout2.xml"/><Relationship Id="rId6" Type="http://schemas.openxmlformats.org/officeDocument/2006/relationships/hyperlink" Target="http://pl.wikipedia.org/wiki/Chrze%C5%9Bcija%C5%84stwo" TargetMode="External"/><Relationship Id="rId11" Type="http://schemas.openxmlformats.org/officeDocument/2006/relationships/hyperlink" Target="http://pl.wikipedia.org/wiki/Nowy_Testament" TargetMode="External"/><Relationship Id="rId5" Type="http://schemas.openxmlformats.org/officeDocument/2006/relationships/hyperlink" Target="http://pl.wikipedia.org/wiki/%C5%BBydzi" TargetMode="External"/><Relationship Id="rId10" Type="http://schemas.openxmlformats.org/officeDocument/2006/relationships/hyperlink" Target="http://pl.wikipedia.org/wiki/Stary_Testament" TargetMode="External"/><Relationship Id="rId4" Type="http://schemas.openxmlformats.org/officeDocument/2006/relationships/hyperlink" Target="http://pl.wikipedia.org/wiki/J%C4%99zyk_grecki" TargetMode="External"/><Relationship Id="rId9" Type="http://schemas.openxmlformats.org/officeDocument/2006/relationships/hyperlink" Target="http://pl.wikipedia.org/wiki/Wyznani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pl.wikipedia.org/wiki/Septuaginta" TargetMode="External"/><Relationship Id="rId13" Type="http://schemas.openxmlformats.org/officeDocument/2006/relationships/hyperlink" Target="http://pl.wikipedia.org/wiki/Reformacja" TargetMode="External"/><Relationship Id="rId3" Type="http://schemas.openxmlformats.org/officeDocument/2006/relationships/hyperlink" Target="http://pl.wikipedia.org/wiki/Wulgata" TargetMode="External"/><Relationship Id="rId7" Type="http://schemas.openxmlformats.org/officeDocument/2006/relationships/hyperlink" Target="http://pl.wikipedia.org/wiki/Hieronim_ze_Strydonu" TargetMode="External"/><Relationship Id="rId12" Type="http://schemas.openxmlformats.org/officeDocument/2006/relationships/hyperlink" Target="http://pl.wikipedia.org/wiki/Teolog" TargetMode="External"/><Relationship Id="rId2" Type="http://schemas.openxmlformats.org/officeDocument/2006/relationships/hyperlink" Target="http://pl.wikipedia.org/wiki/%C5%BBydzi" TargetMode="External"/><Relationship Id="rId1" Type="http://schemas.openxmlformats.org/officeDocument/2006/relationships/slideLayout" Target="../slideLayouts/slideLayout4.xml"/><Relationship Id="rId6" Type="http://schemas.openxmlformats.org/officeDocument/2006/relationships/hyperlink" Target="http://pl.wikipedia.org/wiki/Nowy_Testament" TargetMode="External"/><Relationship Id="rId11" Type="http://schemas.openxmlformats.org/officeDocument/2006/relationships/hyperlink" Target="http://pl.wikipedia.org/wiki/Grzegorz_Wielki" TargetMode="External"/><Relationship Id="rId5" Type="http://schemas.openxmlformats.org/officeDocument/2006/relationships/hyperlink" Target="http://pl.wikipedia.org/wiki/Greka" TargetMode="External"/><Relationship Id="rId10" Type="http://schemas.openxmlformats.org/officeDocument/2006/relationships/hyperlink" Target="http://pl.wikipedia.org/wiki/Papie%C5%BC" TargetMode="External"/><Relationship Id="rId4" Type="http://schemas.openxmlformats.org/officeDocument/2006/relationships/hyperlink" Target="http://pl.wikipedia.org/wiki/J%C4%99zyk_hebrajski" TargetMode="External"/><Relationship Id="rId9" Type="http://schemas.openxmlformats.org/officeDocument/2006/relationships/hyperlink" Target="http://pl.wikipedia.org/wiki/XVI_wiek" TargetMode="External"/><Relationship Id="rId1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pl.wikipedia.org/wiki/Chrze%C5%9Bcija%C5%84stwo" TargetMode="External"/><Relationship Id="rId2" Type="http://schemas.openxmlformats.org/officeDocument/2006/relationships/hyperlink" Target="http://pl.wikipedia.org/wiki/Biblia"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pl.wikipedia.org/wiki/Judaiz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l.wikipedia.org/wiki/Ksi%C4%99ga_Barucha" TargetMode="External"/><Relationship Id="rId2" Type="http://schemas.openxmlformats.org/officeDocument/2006/relationships/hyperlink" Target="http://pl.wikipedia.org/wiki/List_Jeremiasza" TargetMode="External"/><Relationship Id="rId1" Type="http://schemas.openxmlformats.org/officeDocument/2006/relationships/slideLayout" Target="../slideLayouts/slideLayout2.xml"/><Relationship Id="rId5" Type="http://schemas.openxmlformats.org/officeDocument/2006/relationships/hyperlink" Target="http://pl.wikipedia.org/wiki/Septuaginta" TargetMode="External"/><Relationship Id="rId4" Type="http://schemas.openxmlformats.org/officeDocument/2006/relationships/hyperlink" Target="http://pl.wikipedia.org/wiki/Kult_religijny"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pl.wikipedia.org/wiki/Kr%C3%B3l" TargetMode="External"/><Relationship Id="rId13" Type="http://schemas.openxmlformats.org/officeDocument/2006/relationships/hyperlink" Target="http://pl.wikipedia.org/wiki/Septuaginta" TargetMode="External"/><Relationship Id="rId18" Type="http://schemas.openxmlformats.org/officeDocument/2006/relationships/hyperlink" Target="http://pl.wikipedia.org/wiki/Faraon" TargetMode="External"/><Relationship Id="rId3" Type="http://schemas.openxmlformats.org/officeDocument/2006/relationships/hyperlink" Target="http://pl.wikipedia.org/wiki/XII_w._p.n.e." TargetMode="External"/><Relationship Id="rId21" Type="http://schemas.openxmlformats.org/officeDocument/2006/relationships/hyperlink" Target="http://pl.wikipedia.org/wiki/Kap%C5%82an" TargetMode="External"/><Relationship Id="rId7" Type="http://schemas.openxmlformats.org/officeDocument/2006/relationships/hyperlink" Target="http://pl.wikipedia.org/wiki/622_p.n.e." TargetMode="External"/><Relationship Id="rId12" Type="http://schemas.openxmlformats.org/officeDocument/2006/relationships/hyperlink" Target="http://pl.wikipedia.org/wiki/Greka" TargetMode="External"/><Relationship Id="rId17" Type="http://schemas.openxmlformats.org/officeDocument/2006/relationships/hyperlink" Target="http://pl.wikipedia.org/wiki/Legenda" TargetMode="External"/><Relationship Id="rId2" Type="http://schemas.openxmlformats.org/officeDocument/2006/relationships/hyperlink" Target="http://pl.wikipedia.org/wiki/Ksi%C4%99ga_S%C4%99dzi%C3%B3w" TargetMode="External"/><Relationship Id="rId16" Type="http://schemas.openxmlformats.org/officeDocument/2006/relationships/hyperlink" Target="http://pl.wikipedia.org/wiki/Gmina_%C5%BCydowska" TargetMode="External"/><Relationship Id="rId20" Type="http://schemas.openxmlformats.org/officeDocument/2006/relationships/hyperlink" Target="http://pl.wikipedia.org/wiki/Prawo" TargetMode="External"/><Relationship Id="rId1" Type="http://schemas.openxmlformats.org/officeDocument/2006/relationships/slideLayout" Target="../slideLayouts/slideLayout2.xml"/><Relationship Id="rId6" Type="http://schemas.openxmlformats.org/officeDocument/2006/relationships/hyperlink" Target="http://pl.wikipedia.org/wiki/B%C3%B3g" TargetMode="External"/><Relationship Id="rId11" Type="http://schemas.openxmlformats.org/officeDocument/2006/relationships/hyperlink" Target="http://pl.wikipedia.org/wiki/Staro%C5%BCytno%C5%9B%C4%87" TargetMode="External"/><Relationship Id="rId5" Type="http://schemas.openxmlformats.org/officeDocument/2006/relationships/hyperlink" Target="http://pl.wikipedia.org/wiki/I_wiek" TargetMode="External"/><Relationship Id="rId15" Type="http://schemas.openxmlformats.org/officeDocument/2006/relationships/hyperlink" Target="http://pl.wikipedia.org/wiki/III_w._p.n.e." TargetMode="External"/><Relationship Id="rId10" Type="http://schemas.openxmlformats.org/officeDocument/2006/relationships/hyperlink" Target="http://pl.wikipedia.org/wiki/Religia" TargetMode="External"/><Relationship Id="rId19" Type="http://schemas.openxmlformats.org/officeDocument/2006/relationships/hyperlink" Target="http://pl.wikipedia.org/wiki/Ptolemeusz_II_Filadelfos" TargetMode="External"/><Relationship Id="rId4" Type="http://schemas.openxmlformats.org/officeDocument/2006/relationships/hyperlink" Target="http://pl.wikipedia.org/wiki/Kanon_Biblii" TargetMode="External"/><Relationship Id="rId9" Type="http://schemas.openxmlformats.org/officeDocument/2006/relationships/hyperlink" Target="http://pl.wikipedia.org/wiki/Jozjasz" TargetMode="External"/><Relationship Id="rId14" Type="http://schemas.openxmlformats.org/officeDocument/2006/relationships/hyperlink" Target="http://pl.wikipedia.org/wiki/Aleksandria"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pl.wikipedia.org/wiki/II_wiek" TargetMode="External"/><Relationship Id="rId3" Type="http://schemas.openxmlformats.org/officeDocument/2006/relationships/hyperlink" Target="http://pl.wikipedia.org/wiki/Stary_Testament" TargetMode="External"/><Relationship Id="rId7" Type="http://schemas.openxmlformats.org/officeDocument/2006/relationships/hyperlink" Target="http://pl.wikipedia.org/wiki/I_wiek" TargetMode="External"/><Relationship Id="rId2" Type="http://schemas.openxmlformats.org/officeDocument/2006/relationships/hyperlink" Target="http://pl.wikipedia.org/wiki/J%C4%99zyk_grecki" TargetMode="External"/><Relationship Id="rId1" Type="http://schemas.openxmlformats.org/officeDocument/2006/relationships/slideLayout" Target="../slideLayouts/slideLayout2.xml"/><Relationship Id="rId6" Type="http://schemas.openxmlformats.org/officeDocument/2006/relationships/hyperlink" Target="http://pl.wikipedia.org/wiki/Jezus_Chrystus" TargetMode="External"/><Relationship Id="rId11" Type="http://schemas.openxmlformats.org/officeDocument/2006/relationships/hyperlink" Target="http://pl.wikipedia.org/wiki/%C5%9Awiadkowie_Jehowy" TargetMode="External"/><Relationship Id="rId5" Type="http://schemas.openxmlformats.org/officeDocument/2006/relationships/hyperlink" Target="http://pl.wikipedia.org/wiki/Chrze%C5%9Bcija%C5%84stwo" TargetMode="External"/><Relationship Id="rId10" Type="http://schemas.openxmlformats.org/officeDocument/2006/relationships/hyperlink" Target="http://pl.wikipedia.org/wiki/Etyka" TargetMode="External"/><Relationship Id="rId4" Type="http://schemas.openxmlformats.org/officeDocument/2006/relationships/hyperlink" Target="http://pl.wikipedia.org/wiki/Biblia" TargetMode="External"/><Relationship Id="rId9" Type="http://schemas.openxmlformats.org/officeDocument/2006/relationships/hyperlink" Target="http://pl.wikipedia.org/wiki/Doktryna_religijn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pl.wikipedia.org/wiki/Dzieje_Apostolskie" TargetMode="External"/><Relationship Id="rId7" Type="http://schemas.openxmlformats.org/officeDocument/2006/relationships/hyperlink" Target="http://pl.wikipedia.org/wiki/Listy_Paw%C5%82a" TargetMode="External"/><Relationship Id="rId2" Type="http://schemas.openxmlformats.org/officeDocument/2006/relationships/hyperlink" Target="http://pl.wikipedia.org/wiki/Ewangelia" TargetMode="External"/><Relationship Id="rId1" Type="http://schemas.openxmlformats.org/officeDocument/2006/relationships/slideLayout" Target="../slideLayouts/slideLayout2.xml"/><Relationship Id="rId6" Type="http://schemas.openxmlformats.org/officeDocument/2006/relationships/hyperlink" Target="http://pl.wikipedia.org/wiki/Apokalipsa_%C5%9Bwi%C4%99tego_Jana" TargetMode="External"/><Relationship Id="rId5" Type="http://schemas.openxmlformats.org/officeDocument/2006/relationships/hyperlink" Target="http://pl.wikipedia.org/wiki/Pawe%C5%82_z_Tarsu" TargetMode="External"/><Relationship Id="rId4" Type="http://schemas.openxmlformats.org/officeDocument/2006/relationships/hyperlink" Target="http://pl.wikipedia.org/wiki/Piotr_Aposto%C5%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00108"/>
            <a:ext cx="8229600" cy="4429156"/>
          </a:xfrm>
        </p:spPr>
        <p:txBody>
          <a:bodyPr>
            <a:normAutofit/>
          </a:bodyPr>
          <a:lstStyle/>
          <a:p>
            <a:r>
              <a:rPr lang="pl-PL" sz="9600" dirty="0" smtClean="0">
                <a:solidFill>
                  <a:schemeClr val="tx2">
                    <a:lumMod val="75000"/>
                  </a:schemeClr>
                </a:solidFill>
                <a:effectLst>
                  <a:outerShdw blurRad="38100" dist="38100" dir="2700000" algn="tl">
                    <a:srgbClr val="000000">
                      <a:alpha val="43137"/>
                    </a:srgbClr>
                  </a:outerShdw>
                </a:effectLst>
                <a:latin typeface="Monotype Corsiva" pitchFamily="66" charset="0"/>
              </a:rPr>
              <a:t>B</a:t>
            </a:r>
            <a:r>
              <a:rPr lang="pl-PL" sz="9600" dirty="0" smtClean="0">
                <a:solidFill>
                  <a:schemeClr val="tx2">
                    <a:lumMod val="75000"/>
                  </a:schemeClr>
                </a:solidFill>
                <a:effectLst>
                  <a:outerShdw blurRad="38100" dist="38100" dir="2700000" algn="tl" rotWithShape="0">
                    <a:srgbClr val="000000">
                      <a:alpha val="43137"/>
                    </a:srgbClr>
                  </a:outerShdw>
                </a:effectLst>
                <a:latin typeface="Monotype Corsiva" pitchFamily="66" charset="0"/>
              </a:rPr>
              <a:t>iblia</a:t>
            </a:r>
            <a:r>
              <a:rPr lang="pl-PL" sz="9600" dirty="0" smtClean="0">
                <a:solidFill>
                  <a:schemeClr val="bg2">
                    <a:lumMod val="50000"/>
                  </a:schemeClr>
                </a:solidFill>
                <a:effectLst>
                  <a:outerShdw blurRad="38100" dist="38100" dir="2700000" algn="tl" rotWithShape="0">
                    <a:srgbClr val="000000">
                      <a:alpha val="43137"/>
                    </a:srgbClr>
                  </a:outerShdw>
                </a:effectLst>
                <a:latin typeface="Monotype Corsiva" pitchFamily="66" charset="0"/>
              </a:rPr>
              <a:t> </a:t>
            </a:r>
            <a:endParaRPr lang="pl-PL" sz="9600" dirty="0">
              <a:effectLst>
                <a:outerShdw blurRad="38100" dist="38100" dir="2700000" algn="tl" rotWithShape="0">
                  <a:srgbClr val="000000">
                    <a:alpha val="43137"/>
                  </a:srgbClr>
                </a:outerShdw>
              </a:effectLst>
              <a:latin typeface="Monotype Corsiva" pitchFamily="66"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solidFill>
                  <a:schemeClr val="bg2">
                    <a:lumMod val="75000"/>
                  </a:schemeClr>
                </a:solidFill>
              </a:rPr>
              <a:t>.</a:t>
            </a:r>
            <a:endParaRPr lang="pl-PL" dirty="0">
              <a:solidFill>
                <a:schemeClr val="bg2">
                  <a:lumMod val="75000"/>
                </a:schemeClr>
              </a:solidFill>
            </a:endParaRPr>
          </a:p>
        </p:txBody>
      </p:sp>
      <p:sp>
        <p:nvSpPr>
          <p:cNvPr id="6" name="Symbol zastępczy tekstu 5"/>
          <p:cNvSpPr>
            <a:spLocks noGrp="1"/>
          </p:cNvSpPr>
          <p:nvPr>
            <p:ph type="body" idx="2"/>
          </p:nvPr>
        </p:nvSpPr>
        <p:spPr>
          <a:xfrm>
            <a:off x="214282" y="1500175"/>
            <a:ext cx="8286808" cy="4714908"/>
          </a:xfrm>
        </p:spPr>
        <p:txBody>
          <a:bodyPr>
            <a:normAutofit fontScale="92500" lnSpcReduction="20000"/>
          </a:bodyPr>
          <a:lstStyle/>
          <a:p>
            <a:r>
              <a:rPr lang="pl-PL" dirty="0" smtClean="0"/>
              <a:t>W dziedzinie tej istnieje wiele kontrowersji. Badaniem Biblii zajmuje się </a:t>
            </a:r>
            <a:r>
              <a:rPr lang="pl-PL" dirty="0" smtClean="0">
                <a:hlinkClick r:id="rId2"/>
              </a:rPr>
              <a:t>biblistyka</a:t>
            </a:r>
            <a:r>
              <a:rPr lang="pl-PL" dirty="0" smtClean="0"/>
              <a:t>. Wg wersji tradycyjnej wszystkie księgi były spisane przez osoby, od których pochodzą nazwy ksiąg – a więc np. </a:t>
            </a:r>
            <a:r>
              <a:rPr lang="pl-PL" dirty="0" smtClean="0">
                <a:hlinkClick r:id="rId3" tooltip="Tora"/>
              </a:rPr>
              <a:t>pięcioksiąg</a:t>
            </a:r>
            <a:r>
              <a:rPr lang="pl-PL" dirty="0" smtClean="0"/>
              <a:t> Mojżeszowy napisał Mojżesz od razu w obecnej wersji, a </a:t>
            </a:r>
            <a:r>
              <a:rPr lang="pl-PL" dirty="0" smtClean="0">
                <a:hlinkClick r:id="rId4"/>
              </a:rPr>
              <a:t>Jozue</a:t>
            </a:r>
            <a:r>
              <a:rPr lang="pl-PL" dirty="0" smtClean="0"/>
              <a:t> napisał Księgę Jozuego.</a:t>
            </a:r>
          </a:p>
          <a:p>
            <a:r>
              <a:rPr lang="pl-PL" dirty="0" smtClean="0"/>
              <a:t>Obecnie większość ksiąg Starego Testamentu uznaje się za dzieła złożone (powstałe w obecnej formie z dzieł więcej niż jednego autora), które poprzedzała tradycja ustna i proces redakcji. W niektórych księgach Starego Testamentu występują wyraźne nawiązania do literatury Bliskiego Wschodu, np. w opisie powstania świata, albo w treści psalmów i ksiąg </a:t>
            </a:r>
            <a:r>
              <a:rPr lang="pl-PL" dirty="0" err="1" smtClean="0"/>
              <a:t>mądrościowych</a:t>
            </a:r>
            <a:r>
              <a:rPr lang="pl-PL" dirty="0" smtClean="0"/>
              <a:t>.</a:t>
            </a:r>
          </a:p>
          <a:p>
            <a:r>
              <a:rPr lang="pl-PL" dirty="0" smtClean="0"/>
              <a:t>Najstarsze fragmenty Starego Testamentu (np. </a:t>
            </a:r>
            <a:r>
              <a:rPr lang="pl-PL" dirty="0" err="1" smtClean="0"/>
              <a:t>Wj</a:t>
            </a:r>
            <a:r>
              <a:rPr lang="pl-PL" dirty="0" smtClean="0"/>
              <a:t> 15,21) powstały około </a:t>
            </a:r>
            <a:r>
              <a:rPr lang="pl-PL" dirty="0" smtClean="0">
                <a:hlinkClick r:id="rId5" tooltip="X wiek p.n.e."/>
              </a:rPr>
              <a:t>X wieku p.n.e.</a:t>
            </a:r>
            <a:r>
              <a:rPr lang="pl-PL" dirty="0" smtClean="0"/>
              <a:t>, najnowsze pochodzą z </a:t>
            </a:r>
            <a:r>
              <a:rPr lang="pl-PL" dirty="0" smtClean="0">
                <a:hlinkClick r:id="rId6" tooltip="II wiek p.n.e."/>
              </a:rPr>
              <a:t>II</a:t>
            </a:r>
            <a:r>
              <a:rPr lang="pl-PL" dirty="0" smtClean="0"/>
              <a:t> lub nawet </a:t>
            </a:r>
            <a:r>
              <a:rPr lang="pl-PL" dirty="0" smtClean="0">
                <a:hlinkClick r:id="rId7" tooltip="I wiek p.n.e."/>
              </a:rPr>
              <a:t>I</a:t>
            </a:r>
            <a:r>
              <a:rPr lang="pl-PL" dirty="0" smtClean="0"/>
              <a:t> wieku </a:t>
            </a:r>
            <a:r>
              <a:rPr lang="pl-PL" dirty="0" smtClean="0">
                <a:hlinkClick r:id="rId8"/>
              </a:rPr>
              <a:t>p.n.e.</a:t>
            </a:r>
            <a:r>
              <a:rPr lang="pl-PL" dirty="0" smtClean="0"/>
              <a:t>(</a:t>
            </a:r>
            <a:r>
              <a:rPr lang="pl-PL" dirty="0" smtClean="0">
                <a:hlinkClick r:id="rId9"/>
              </a:rPr>
              <a:t>Księga Daniela</a:t>
            </a:r>
            <a:r>
              <a:rPr lang="pl-PL" dirty="0" smtClean="0"/>
              <a:t>)</a:t>
            </a:r>
            <a:r>
              <a:rPr lang="pl-PL" baseline="30000" dirty="0" smtClean="0">
                <a:hlinkClick r:id="rId10"/>
              </a:rPr>
              <a:t>[1]</a:t>
            </a:r>
            <a:r>
              <a:rPr lang="pl-PL" dirty="0" smtClean="0"/>
              <a:t>.</a:t>
            </a:r>
          </a:p>
          <a:p>
            <a:r>
              <a:rPr lang="pl-PL" dirty="0" smtClean="0"/>
              <a:t>Zgodność ksiąg Starego Testamentu z wydarzeniami zależy od ich gatunku literackiego. Odkrycia archeologiczne, jak też badanie stylu literackiego tzw. ksiąg historycznych (np. Ksiąg Samuela i Królewskich) potwierdza ich wczesne pochodzenie i wartość jako źródła historycznego</a:t>
            </a:r>
            <a:r>
              <a:rPr lang="pl-PL" baseline="30000" dirty="0" smtClean="0">
                <a:hlinkClick r:id="rId10"/>
              </a:rPr>
              <a:t>[2]</a:t>
            </a:r>
            <a:r>
              <a:rPr lang="pl-PL" dirty="0" smtClean="0"/>
              <a:t>. Z kolei niektóre księgi </a:t>
            </a:r>
            <a:r>
              <a:rPr lang="pl-PL" dirty="0" err="1" smtClean="0"/>
              <a:t>mądrościowe</a:t>
            </a:r>
            <a:r>
              <a:rPr lang="pl-PL" dirty="0" smtClean="0"/>
              <a:t> np. </a:t>
            </a:r>
            <a:r>
              <a:rPr lang="pl-PL" dirty="0" smtClean="0">
                <a:hlinkClick r:id="rId11"/>
              </a:rPr>
              <a:t>Księga Rut</a:t>
            </a:r>
            <a:r>
              <a:rPr lang="pl-PL" dirty="0" smtClean="0"/>
              <a:t> mają charakter </a:t>
            </a:r>
            <a:r>
              <a:rPr lang="pl-PL" dirty="0" err="1" smtClean="0">
                <a:hlinkClick r:id="rId12" tooltip="Midrasz"/>
              </a:rPr>
              <a:t>midraszy</a:t>
            </a:r>
            <a:r>
              <a:rPr lang="pl-PL" dirty="0" smtClean="0"/>
              <a:t> i luźny związek z rzeczywistymi wydarzeniami.</a:t>
            </a:r>
          </a:p>
          <a:p>
            <a:r>
              <a:rPr lang="pl-PL" dirty="0" smtClean="0"/>
              <a:t>Najprawdopodobniej największa część Nowego Testamentu powstała w I wieku n.e., choć wprowadzano w nich poprawki w następnych latach. Według większości współczesnych chronologii do najstarszych fragmentów Nowego Testamentu należą Listy Pawła z Tarsu, są jednak też i tacy, którzy uważają, że najstarsza jest Ewangelia Mateusza (ściśle: aramejski pierwowzór znanej nam Ewangelii wg św. Mateusza). Dzieje Apostolskie i </a:t>
            </a:r>
            <a:r>
              <a:rPr lang="pl-PL" dirty="0" smtClean="0">
                <a:hlinkClick r:id="rId13"/>
              </a:rPr>
              <a:t>Apokalipsa</a:t>
            </a:r>
            <a:r>
              <a:rPr lang="pl-PL" dirty="0" smtClean="0"/>
              <a:t> są dziełami znacznie późniejszymi. Podobnie Dzieje Apostolskie mogły zostać spisane po opisanych tam wydarzeniach (po </a:t>
            </a:r>
            <a:r>
              <a:rPr lang="pl-PL" dirty="0" smtClean="0">
                <a:hlinkClick r:id="rId14" tooltip="60"/>
              </a:rPr>
              <a:t>60 roku n.e.</a:t>
            </a:r>
            <a:r>
              <a:rPr lang="pl-PL" dirty="0" smtClean="0"/>
              <a:t>), ale współczesna krytyka biblijna przesuwa je na lata 80-90.</a:t>
            </a:r>
          </a:p>
          <a:p>
            <a:endParaRPr lang="pl-PL" dirty="0">
              <a:solidFill>
                <a:schemeClr val="accent2">
                  <a:lumMod val="50000"/>
                </a:schemeClr>
              </a:solidFill>
            </a:endParaRPr>
          </a:p>
        </p:txBody>
      </p:sp>
      <p:sp>
        <p:nvSpPr>
          <p:cNvPr id="5" name="Symbol zastępczy zawartości 4"/>
          <p:cNvSpPr>
            <a:spLocks noGrp="1"/>
          </p:cNvSpPr>
          <p:nvPr>
            <p:ph sz="half" idx="1"/>
          </p:nvPr>
        </p:nvSpPr>
        <p:spPr>
          <a:xfrm>
            <a:off x="571472" y="428604"/>
            <a:ext cx="7143800" cy="857256"/>
          </a:xfrm>
        </p:spPr>
        <p:txBody>
          <a:bodyPr/>
          <a:lstStyle/>
          <a:p>
            <a:r>
              <a:rPr lang="pl-PL" dirty="0" smtClean="0"/>
              <a:t>Historyczność Biblii</a:t>
            </a:r>
          </a:p>
          <a:p>
            <a:endParaRPr lang="pl-PL" dirty="0"/>
          </a:p>
        </p:txBody>
      </p:sp>
    </p:spTree>
  </p:cSld>
  <p:clrMapOvr>
    <a:masterClrMapping/>
  </p:clrMapOvr>
  <p:transition>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sz="half" idx="1"/>
          </p:nvPr>
        </p:nvSpPr>
        <p:spPr/>
        <p:txBody>
          <a:bodyPr>
            <a:normAutofit fontScale="40000" lnSpcReduction="20000"/>
          </a:bodyPr>
          <a:lstStyle/>
          <a:p>
            <a:r>
              <a:rPr lang="pl-PL" dirty="0" smtClean="0"/>
              <a:t>Biblia była tłumaczona już w starożytności. Pierwsze przekłady Starego Testamentu dokonywane w </a:t>
            </a:r>
            <a:r>
              <a:rPr lang="pl-PL" dirty="0" smtClean="0">
                <a:hlinkClick r:id="rId2" tooltip="III wiek p.n.e."/>
              </a:rPr>
              <a:t>III wieku p.n.e.</a:t>
            </a:r>
            <a:r>
              <a:rPr lang="pl-PL" dirty="0" smtClean="0"/>
              <a:t> służyły </a:t>
            </a:r>
            <a:r>
              <a:rPr lang="pl-PL" dirty="0" err="1" smtClean="0"/>
              <a:t>żydom</a:t>
            </a:r>
            <a:r>
              <a:rPr lang="pl-PL" dirty="0" smtClean="0"/>
              <a:t> mieszkającym poza Palestyną, jak też </a:t>
            </a:r>
            <a:r>
              <a:rPr lang="pl-PL" dirty="0" smtClean="0">
                <a:hlinkClick r:id="rId3" tooltip="Prozelityzm"/>
              </a:rPr>
              <a:t>prozelitom</a:t>
            </a:r>
            <a:r>
              <a:rPr lang="pl-PL" dirty="0" smtClean="0"/>
              <a:t> (poganom nawracającym się na judaizm). Powstała wtedy </a:t>
            </a:r>
            <a:r>
              <a:rPr lang="pl-PL" dirty="0" err="1" smtClean="0">
                <a:hlinkClick r:id="rId4"/>
              </a:rPr>
              <a:t>Septuaginta</a:t>
            </a:r>
            <a:r>
              <a:rPr lang="pl-PL" dirty="0" smtClean="0"/>
              <a:t>, przekład z hebrajskiego na grecki, powstały w </a:t>
            </a:r>
            <a:r>
              <a:rPr lang="pl-PL" dirty="0" smtClean="0">
                <a:hlinkClick r:id="rId5" tooltip="Diaspora"/>
              </a:rPr>
              <a:t>diasporze</a:t>
            </a:r>
            <a:r>
              <a:rPr lang="pl-PL" dirty="0" smtClean="0"/>
              <a:t> aleksandryjskiej. Ponadto, z racji tego, że po powrocie z </a:t>
            </a:r>
            <a:r>
              <a:rPr lang="pl-PL" dirty="0" smtClean="0">
                <a:hlinkClick r:id="rId6" tooltip="Niewola babilońska"/>
              </a:rPr>
              <a:t>wygnania babilońskiego</a:t>
            </a:r>
            <a:r>
              <a:rPr lang="pl-PL" dirty="0" smtClean="0"/>
              <a:t> w </a:t>
            </a:r>
            <a:r>
              <a:rPr lang="pl-PL" dirty="0" smtClean="0">
                <a:hlinkClick r:id="rId7"/>
              </a:rPr>
              <a:t>538</a:t>
            </a:r>
            <a:r>
              <a:rPr lang="pl-PL" dirty="0" smtClean="0"/>
              <a:t> roku, językiem powszechnie stosowanym przez Żydów stał się aramejski, dokonywano przekładów ksiąg biblijnych na ten język. Tak </a:t>
            </a:r>
            <a:r>
              <a:rPr lang="pl-PL" dirty="0" err="1" smtClean="0"/>
              <a:t>powstawały</a:t>
            </a:r>
            <a:r>
              <a:rPr lang="pl-PL" dirty="0" err="1" smtClean="0">
                <a:hlinkClick r:id="rId8" tooltip="Targum"/>
              </a:rPr>
              <a:t>targumy</a:t>
            </a:r>
            <a:r>
              <a:rPr lang="pl-PL" dirty="0" smtClean="0"/>
              <a:t>, które były nie tyle dosłownym tłumaczeniem Biblii, lecz dość swobodną </a:t>
            </a:r>
            <a:r>
              <a:rPr lang="pl-PL" dirty="0" smtClean="0">
                <a:hlinkClick r:id="rId9" tooltip="Parafraza"/>
              </a:rPr>
              <a:t>parafrazą</a:t>
            </a:r>
            <a:r>
              <a:rPr lang="pl-PL" dirty="0" smtClean="0"/>
              <a:t> wraz z dodatkowymi wyjaśnieniami.</a:t>
            </a:r>
          </a:p>
          <a:p>
            <a:r>
              <a:rPr lang="pl-PL" dirty="0" smtClean="0"/>
              <a:t>Po powstaniu chrześcijaństwa standardowym przekładem całej Biblii na łacinę, używanym w </a:t>
            </a:r>
            <a:r>
              <a:rPr lang="pl-PL" dirty="0" smtClean="0">
                <a:hlinkClick r:id="rId10" tooltip="Liturgia"/>
              </a:rPr>
              <a:t>liturgii</a:t>
            </a:r>
            <a:r>
              <a:rPr lang="pl-PL" dirty="0" smtClean="0"/>
              <a:t> stała się Wulgata, przetłumaczona przez Hieronima w latach 382-406. Od </a:t>
            </a:r>
            <a:r>
              <a:rPr lang="pl-PL" dirty="0" smtClean="0">
                <a:hlinkClick r:id="rId11" tooltip="II wiek"/>
              </a:rPr>
              <a:t>II</a:t>
            </a:r>
            <a:r>
              <a:rPr lang="pl-PL" dirty="0" smtClean="0"/>
              <a:t> do </a:t>
            </a:r>
            <a:r>
              <a:rPr lang="pl-PL" dirty="0" smtClean="0">
                <a:hlinkClick r:id="rId12" tooltip="VII wiek"/>
              </a:rPr>
              <a:t>VII wieku</a:t>
            </a:r>
            <a:r>
              <a:rPr lang="pl-PL" dirty="0" smtClean="0"/>
              <a:t> dokonano wielu innych przekładów m.in. na </a:t>
            </a:r>
            <a:r>
              <a:rPr lang="pl-PL" dirty="0" smtClean="0">
                <a:hlinkClick r:id="rId13"/>
              </a:rPr>
              <a:t>język syryjski</a:t>
            </a:r>
            <a:r>
              <a:rPr lang="pl-PL" dirty="0" smtClean="0"/>
              <a:t> (</a:t>
            </a:r>
            <a:r>
              <a:rPr lang="pl-PL" dirty="0" err="1" smtClean="0">
                <a:hlinkClick r:id="rId14"/>
              </a:rPr>
              <a:t>Peszitta</a:t>
            </a:r>
            <a:r>
              <a:rPr lang="pl-PL" dirty="0" smtClean="0"/>
              <a:t>), </a:t>
            </a:r>
            <a:r>
              <a:rPr lang="pl-PL" dirty="0" smtClean="0">
                <a:hlinkClick r:id="rId15" tooltip="Język koptyjski"/>
              </a:rPr>
              <a:t>koptyjski</a:t>
            </a:r>
            <a:r>
              <a:rPr lang="pl-PL" dirty="0" smtClean="0"/>
              <a:t>, </a:t>
            </a:r>
            <a:r>
              <a:rPr lang="pl-PL" dirty="0" smtClean="0">
                <a:hlinkClick r:id="rId16" tooltip="Język gyyz"/>
              </a:rPr>
              <a:t>etiopski</a:t>
            </a:r>
            <a:r>
              <a:rPr lang="pl-PL" dirty="0" smtClean="0"/>
              <a:t>, </a:t>
            </a:r>
            <a:r>
              <a:rPr lang="pl-PL" dirty="0" err="1" smtClean="0">
                <a:hlinkClick r:id="rId17" tooltip="Język gocki"/>
              </a:rPr>
              <a:t>gocki</a:t>
            </a:r>
            <a:r>
              <a:rPr lang="pl-PL" dirty="0" err="1" smtClean="0"/>
              <a:t>,</a:t>
            </a:r>
            <a:r>
              <a:rPr lang="pl-PL" dirty="0" err="1" smtClean="0">
                <a:hlinkClick r:id="rId18" tooltip="Język ormiański"/>
              </a:rPr>
              <a:t>ormiański</a:t>
            </a:r>
            <a:r>
              <a:rPr lang="pl-PL" dirty="0" smtClean="0"/>
              <a:t> i </a:t>
            </a:r>
            <a:r>
              <a:rPr lang="pl-PL" dirty="0" smtClean="0">
                <a:hlinkClick r:id="rId19" tooltip="Język arabski"/>
              </a:rPr>
              <a:t>arabski</a:t>
            </a:r>
            <a:r>
              <a:rPr lang="pl-PL" dirty="0" smtClean="0"/>
              <a:t>. Dla </a:t>
            </a:r>
            <a:r>
              <a:rPr lang="pl-PL" dirty="0" smtClean="0">
                <a:hlinkClick r:id="rId20" tooltip="Słowianie"/>
              </a:rPr>
              <a:t>ludów słowiańskich</a:t>
            </a:r>
            <a:r>
              <a:rPr lang="pl-PL" dirty="0" smtClean="0"/>
              <a:t> duże znaczenie miał dokonany w </a:t>
            </a:r>
            <a:r>
              <a:rPr lang="pl-PL" dirty="0" smtClean="0">
                <a:hlinkClick r:id="rId21" tooltip="IX wiek"/>
              </a:rPr>
              <a:t>IX wieku</a:t>
            </a:r>
            <a:r>
              <a:rPr lang="pl-PL" dirty="0" smtClean="0"/>
              <a:t> przekład na </a:t>
            </a:r>
            <a:r>
              <a:rPr lang="pl-PL" dirty="0" smtClean="0">
                <a:hlinkClick r:id="rId22"/>
              </a:rPr>
              <a:t>język </a:t>
            </a:r>
            <a:r>
              <a:rPr lang="pl-PL" dirty="0" err="1" smtClean="0">
                <a:hlinkClick r:id="rId22"/>
              </a:rPr>
              <a:t>staro-cerkiewno-słowiański</a:t>
            </a:r>
            <a:r>
              <a:rPr lang="pl-PL" dirty="0" smtClean="0"/>
              <a:t> dokonany przez </a:t>
            </a:r>
            <a:r>
              <a:rPr lang="pl-PL" dirty="0" smtClean="0">
                <a:hlinkClick r:id="rId23" tooltip="Cyryl i Metody"/>
              </a:rPr>
              <a:t>Cyryla i Metodego</a:t>
            </a:r>
            <a:r>
              <a:rPr lang="pl-PL" dirty="0" smtClean="0"/>
              <a:t>.</a:t>
            </a:r>
          </a:p>
          <a:p>
            <a:endParaRPr lang="pl-PL" dirty="0"/>
          </a:p>
        </p:txBody>
      </p:sp>
      <p:sp>
        <p:nvSpPr>
          <p:cNvPr id="7" name="Symbol zastępczy zawartości 6"/>
          <p:cNvSpPr>
            <a:spLocks noGrp="1"/>
          </p:cNvSpPr>
          <p:nvPr>
            <p:ph sz="half" idx="2"/>
          </p:nvPr>
        </p:nvSpPr>
        <p:spPr/>
        <p:txBody>
          <a:bodyPr>
            <a:normAutofit fontScale="40000" lnSpcReduction="20000"/>
          </a:bodyPr>
          <a:lstStyle/>
          <a:p>
            <a:r>
              <a:rPr lang="pl-PL" dirty="0" smtClean="0"/>
              <a:t>W </a:t>
            </a:r>
            <a:r>
              <a:rPr lang="pl-PL" dirty="0" smtClean="0">
                <a:hlinkClick r:id="rId24" tooltip="Średniowiecze"/>
              </a:rPr>
              <a:t>Średniowieczu</a:t>
            </a:r>
            <a:r>
              <a:rPr lang="pl-PL" dirty="0" smtClean="0"/>
              <a:t> oficjalną wersją kościelną Biblii była Wulgata. W latach </a:t>
            </a:r>
            <a:r>
              <a:rPr lang="pl-PL" dirty="0" smtClean="0">
                <a:hlinkClick r:id="rId25" tooltip="Reformacja"/>
              </a:rPr>
              <a:t>reformacji</a:t>
            </a:r>
            <a:r>
              <a:rPr lang="pl-PL" dirty="0" smtClean="0"/>
              <a:t> Biblię (Wulgatę) zaczęto powszechnie przekładać na języki narodowe. W tym też okresie pojawiło się zainteresowanie tłumaczeniem Biblii nie z łaciny, lecz z języków oryginalnych. W świecie anglosaskim najpopularniejsza stała się protestancka Biblia Króla Jakuba, oparta na językach oryginalnych, charakteryzująca się dosłownością przy zachowaniu pięknego języka.</a:t>
            </a:r>
          </a:p>
          <a:p>
            <a:r>
              <a:rPr lang="pl-PL" dirty="0" smtClean="0"/>
              <a:t>Według </a:t>
            </a:r>
            <a:r>
              <a:rPr lang="pl-PL" i="1" dirty="0" err="1" smtClean="0"/>
              <a:t>Ethnologue</a:t>
            </a:r>
            <a:r>
              <a:rPr lang="pl-PL" i="1" dirty="0" smtClean="0"/>
              <a:t>, 16th </a:t>
            </a:r>
            <a:r>
              <a:rPr lang="pl-PL" i="1" dirty="0" err="1" smtClean="0"/>
              <a:t>Edition</a:t>
            </a:r>
            <a:r>
              <a:rPr lang="pl-PL" dirty="0" smtClean="0"/>
              <a:t> obecnie ludzkość używa 6909 języków, a 2479 z nich posiada przekład całości lub części Biblii. Aktualnym procesem tłumaczenia Biblii objęte jest 1998 języków, natomiast 2393 języków nie posiada w chwili obecnej dostępu do Biblii</a:t>
            </a:r>
            <a:r>
              <a:rPr lang="pl-PL" baseline="30000" dirty="0" smtClean="0">
                <a:hlinkClick r:id="rId26"/>
              </a:rPr>
              <a:t>[3]</a:t>
            </a:r>
            <a:r>
              <a:rPr lang="pl-PL" dirty="0" smtClean="0"/>
              <a:t>.</a:t>
            </a:r>
          </a:p>
          <a:p>
            <a:r>
              <a:rPr lang="pl-PL" dirty="0" smtClean="0"/>
              <a:t>Pierwszym zachowanym </a:t>
            </a:r>
            <a:r>
              <a:rPr lang="pl-PL" dirty="0" smtClean="0">
                <a:hlinkClick r:id="rId27" tooltip="Polskie przekłady Biblii"/>
              </a:rPr>
              <a:t>polskim przekładem</a:t>
            </a:r>
            <a:r>
              <a:rPr lang="pl-PL" dirty="0" smtClean="0"/>
              <a:t> był pochodzący z 1. połowy </a:t>
            </a:r>
            <a:r>
              <a:rPr lang="pl-PL" dirty="0" smtClean="0">
                <a:hlinkClick r:id="rId28" tooltip="XV wiek"/>
              </a:rPr>
              <a:t>XV wieku</a:t>
            </a:r>
            <a:r>
              <a:rPr lang="pl-PL" dirty="0" smtClean="0"/>
              <a:t> Psałterz floriański. </a:t>
            </a:r>
            <a:r>
              <a:rPr lang="pl-PL" dirty="0" smtClean="0">
                <a:hlinkClick r:id="rId29"/>
              </a:rPr>
              <a:t>Kościół katolicki</a:t>
            </a:r>
            <a:r>
              <a:rPr lang="pl-PL" dirty="0" smtClean="0"/>
              <a:t> w </a:t>
            </a:r>
            <a:r>
              <a:rPr lang="pl-PL" dirty="0" smtClean="0">
                <a:hlinkClick r:id="rId30" tooltip="Polska"/>
              </a:rPr>
              <a:t>Polsce</a:t>
            </a:r>
            <a:r>
              <a:rPr lang="pl-PL" dirty="0" smtClean="0"/>
              <a:t>, aż do </a:t>
            </a:r>
            <a:r>
              <a:rPr lang="pl-PL" dirty="0" smtClean="0">
                <a:hlinkClick r:id="rId31" tooltip="XX wiek"/>
              </a:rPr>
              <a:t>XX wieku</a:t>
            </a:r>
            <a:r>
              <a:rPr lang="pl-PL" dirty="0" smtClean="0"/>
              <a:t> korzystał z Biblii Jakuba Wujka (</a:t>
            </a:r>
            <a:r>
              <a:rPr lang="pl-PL" dirty="0" smtClean="0">
                <a:hlinkClick r:id="rId32"/>
              </a:rPr>
              <a:t>1599</a:t>
            </a:r>
            <a:r>
              <a:rPr lang="pl-PL" dirty="0" smtClean="0"/>
              <a:t>), dla protestantów głównym źródłem była Biblia Gdańska (</a:t>
            </a:r>
            <a:r>
              <a:rPr lang="pl-PL" dirty="0" smtClean="0">
                <a:hlinkClick r:id="rId33"/>
              </a:rPr>
              <a:t>1632</a:t>
            </a:r>
            <a:r>
              <a:rPr lang="pl-PL" dirty="0" smtClean="0"/>
              <a:t>). Druga połowa XX wieku przyniosła kilkanaście przekładów bezpośrednio z języków oryginalnych. Wśród przekładów katolickich najbardziej popularna jest </a:t>
            </a:r>
            <a:r>
              <a:rPr lang="pl-PL" dirty="0" smtClean="0">
                <a:hlinkClick r:id="rId34"/>
              </a:rPr>
              <a:t>Biblia Tysiąclecia</a:t>
            </a:r>
            <a:r>
              <a:rPr lang="pl-PL" dirty="0" smtClean="0"/>
              <a:t>, która stała się oficjalnym przekładem liturgicznym. Polscy protestanci korzystają najczęściej z </a:t>
            </a:r>
            <a:r>
              <a:rPr lang="pl-PL" dirty="0" smtClean="0">
                <a:hlinkClick r:id="rId35" tooltip="Biblia Warszawska"/>
              </a:rPr>
              <a:t>Biblii Warszawskiej</a:t>
            </a:r>
            <a:r>
              <a:rPr lang="pl-PL" dirty="0" smtClean="0"/>
              <a:t>.</a:t>
            </a:r>
          </a:p>
          <a:p>
            <a:endParaRPr lang="pl-PL" dirty="0"/>
          </a:p>
        </p:txBody>
      </p:sp>
      <p:sp>
        <p:nvSpPr>
          <p:cNvPr id="5" name="Tytuł 4"/>
          <p:cNvSpPr>
            <a:spLocks noGrp="1"/>
          </p:cNvSpPr>
          <p:nvPr>
            <p:ph type="title"/>
          </p:nvPr>
        </p:nvSpPr>
        <p:spPr/>
        <p:txBody>
          <a:bodyPr>
            <a:normAutofit fontScale="90000"/>
          </a:bodyPr>
          <a:lstStyle/>
          <a:p>
            <a:r>
              <a:rPr lang="pl-PL" b="0" dirty="0" smtClean="0"/>
              <a:t>Przekłady Biblii</a:t>
            </a:r>
            <a:br>
              <a:rPr lang="pl-PL" b="0" dirty="0" smtClean="0"/>
            </a:br>
            <a:endParaRPr lang="pl-PL" dirty="0">
              <a:solidFill>
                <a:schemeClr val="accent2">
                  <a:lumMod val="50000"/>
                </a:schemeClr>
              </a:solidFill>
              <a:latin typeface="French Script MT" pitchFamily="66" charset="0"/>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p:cNvSpPr>
            <a:spLocks noGrp="1"/>
          </p:cNvSpPr>
          <p:nvPr>
            <p:ph idx="1"/>
          </p:nvPr>
        </p:nvSpPr>
        <p:spPr/>
        <p:txBody>
          <a:bodyPr>
            <a:normAutofit/>
          </a:bodyPr>
          <a:lstStyle/>
          <a:p>
            <a:r>
              <a:rPr lang="pl-PL" sz="2400" b="1" dirty="0" smtClean="0"/>
              <a:t>Biblia</a:t>
            </a:r>
            <a:r>
              <a:rPr lang="pl-PL" sz="2400" dirty="0" smtClean="0"/>
              <a:t>, </a:t>
            </a:r>
            <a:r>
              <a:rPr lang="pl-PL" sz="2400" b="1" dirty="0" smtClean="0"/>
              <a:t>Pismo Święte</a:t>
            </a:r>
            <a:r>
              <a:rPr lang="pl-PL" sz="2400" dirty="0" smtClean="0"/>
              <a:t> (z greckiego βιβλίον, </a:t>
            </a:r>
            <a:r>
              <a:rPr lang="pl-PL" sz="2400" i="1" dirty="0" smtClean="0"/>
              <a:t>biblion</a:t>
            </a:r>
            <a:r>
              <a:rPr lang="pl-PL" sz="2400" dirty="0" smtClean="0"/>
              <a:t> – zwój papirusu, księga, l.m. βιβλία, </a:t>
            </a:r>
            <a:r>
              <a:rPr lang="pl-PL" sz="2400" i="1" dirty="0" smtClean="0"/>
              <a:t>biblia</a:t>
            </a:r>
            <a:r>
              <a:rPr lang="pl-PL" sz="2400" dirty="0" smtClean="0"/>
              <a:t> – księgi) – zbiór ksiąg, spisanych pierwotnie po </a:t>
            </a:r>
            <a:r>
              <a:rPr lang="pl-PL" sz="2400" dirty="0" smtClean="0">
                <a:hlinkClick r:id="rId2" tooltip="Język hebrajski"/>
              </a:rPr>
              <a:t>hebrajsku</a:t>
            </a:r>
            <a:r>
              <a:rPr lang="pl-PL" sz="2400" dirty="0" smtClean="0"/>
              <a:t>, </a:t>
            </a:r>
            <a:r>
              <a:rPr lang="pl-PL" sz="2400" dirty="0" smtClean="0">
                <a:hlinkClick r:id="rId3" tooltip="Język aramejski"/>
              </a:rPr>
              <a:t>aramejsku</a:t>
            </a:r>
            <a:r>
              <a:rPr lang="pl-PL" sz="2400" dirty="0" smtClean="0"/>
              <a:t> i </a:t>
            </a:r>
            <a:r>
              <a:rPr lang="pl-PL" sz="2400" dirty="0" smtClean="0">
                <a:hlinkClick r:id="rId4" tooltip="Język grecki"/>
              </a:rPr>
              <a:t>grecku</a:t>
            </a:r>
            <a:r>
              <a:rPr lang="pl-PL" sz="2400" dirty="0" smtClean="0"/>
              <a:t>, uznawanych przez </a:t>
            </a:r>
            <a:r>
              <a:rPr lang="pl-PL" sz="2400" dirty="0" smtClean="0">
                <a:hlinkClick r:id="rId5" tooltip="Żydzi"/>
              </a:rPr>
              <a:t>żydów</a:t>
            </a:r>
            <a:r>
              <a:rPr lang="pl-PL" sz="2400" dirty="0" smtClean="0"/>
              <a:t> i </a:t>
            </a:r>
            <a:r>
              <a:rPr lang="pl-PL" sz="2400" dirty="0" smtClean="0">
                <a:hlinkClick r:id="rId6" tooltip="Chrześcijaństwo"/>
              </a:rPr>
              <a:t>chrześcijan</a:t>
            </a:r>
            <a:r>
              <a:rPr lang="pl-PL" sz="2400" dirty="0" smtClean="0"/>
              <a:t> za natchnione przez </a:t>
            </a:r>
            <a:r>
              <a:rPr lang="pl-PL" sz="2400" dirty="0" smtClean="0">
                <a:hlinkClick r:id="rId7" tooltip="Bóg"/>
              </a:rPr>
              <a:t>Boga</a:t>
            </a:r>
            <a:r>
              <a:rPr lang="pl-PL" sz="2400" dirty="0" smtClean="0"/>
              <a:t>. Biblia i poszczególne jej części posiadają odmienne znaczenie </a:t>
            </a:r>
            <a:r>
              <a:rPr lang="pl-PL" sz="2400" dirty="0" smtClean="0">
                <a:hlinkClick r:id="rId8" tooltip="Religia"/>
              </a:rPr>
              <a:t>religijne</a:t>
            </a:r>
            <a:r>
              <a:rPr lang="pl-PL" sz="2400" dirty="0" smtClean="0"/>
              <a:t> dla różnych </a:t>
            </a:r>
            <a:r>
              <a:rPr lang="pl-PL" sz="2400" dirty="0" smtClean="0">
                <a:hlinkClick r:id="rId9" tooltip="Wyznanie"/>
              </a:rPr>
              <a:t>wyznań</a:t>
            </a:r>
            <a:r>
              <a:rPr lang="pl-PL" sz="2400" dirty="0" smtClean="0"/>
              <a:t>. Na </a:t>
            </a:r>
            <a:r>
              <a:rPr lang="pl-PL" sz="2400" dirty="0" smtClean="0">
                <a:hlinkClick r:id="rId6" tooltip="Chrześcijaństwo"/>
              </a:rPr>
              <a:t>chrześcijańską</a:t>
            </a:r>
            <a:r>
              <a:rPr lang="pl-PL" sz="2400" dirty="0" smtClean="0"/>
              <a:t> Biblię składają się </a:t>
            </a:r>
            <a:r>
              <a:rPr lang="pl-PL" sz="2400" b="1" dirty="0" smtClean="0">
                <a:hlinkClick r:id="rId10"/>
              </a:rPr>
              <a:t>Stary Testament</a:t>
            </a:r>
            <a:r>
              <a:rPr lang="pl-PL" sz="2400" dirty="0" smtClean="0"/>
              <a:t> i </a:t>
            </a:r>
            <a:r>
              <a:rPr lang="pl-PL" sz="2400" b="1" dirty="0" smtClean="0">
                <a:hlinkClick r:id="rId11"/>
              </a:rPr>
              <a:t>Nowy Testament</a:t>
            </a:r>
            <a:r>
              <a:rPr lang="pl-PL" sz="2400" dirty="0" smtClean="0"/>
              <a:t>. </a:t>
            </a:r>
            <a:endParaRPr lang="pl-PL" sz="2400" dirty="0"/>
          </a:p>
        </p:txBody>
      </p:sp>
      <p:sp>
        <p:nvSpPr>
          <p:cNvPr id="3" name="Tytuł 2"/>
          <p:cNvSpPr>
            <a:spLocks noGrp="1"/>
          </p:cNvSpPr>
          <p:nvPr>
            <p:ph type="title"/>
          </p:nvPr>
        </p:nvSpPr>
        <p:spPr/>
        <p:txBody>
          <a:bodyPr/>
          <a:lstStyle/>
          <a:p>
            <a:r>
              <a:rPr lang="pl-PL" dirty="0" smtClean="0">
                <a:solidFill>
                  <a:schemeClr val="accent2">
                    <a:lumMod val="50000"/>
                  </a:schemeClr>
                </a:solidFill>
                <a:latin typeface="Andalus" pitchFamily="2" charset="-78"/>
                <a:cs typeface="Andalus" pitchFamily="2" charset="-78"/>
              </a:rPr>
              <a:t>Znaczenie słowa Biblia</a:t>
            </a:r>
            <a:endParaRPr lang="pl-PL" dirty="0">
              <a:solidFill>
                <a:schemeClr val="accent2">
                  <a:lumMod val="50000"/>
                </a:schemeClr>
              </a:solidFill>
              <a:latin typeface="Andalus" pitchFamily="2" charset="-78"/>
              <a:cs typeface="Andalus" pitchFamily="2" charset="-78"/>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sz="half" idx="2"/>
          </p:nvPr>
        </p:nvSpPr>
        <p:spPr/>
        <p:txBody>
          <a:bodyPr>
            <a:normAutofit fontScale="47500" lnSpcReduction="20000"/>
          </a:bodyPr>
          <a:lstStyle/>
          <a:p>
            <a:r>
              <a:rPr lang="pl-PL" dirty="0" smtClean="0">
                <a:solidFill>
                  <a:srgbClr val="7030A0"/>
                </a:solidFill>
              </a:rPr>
              <a:t>.</a:t>
            </a:r>
            <a:r>
              <a:rPr lang="pl-PL" dirty="0" smtClean="0"/>
              <a:t> </a:t>
            </a:r>
            <a:r>
              <a:rPr lang="pl-PL" dirty="0" smtClean="0">
                <a:effectLst>
                  <a:outerShdw blurRad="38100" dist="38100" dir="2700000" algn="tl">
                    <a:srgbClr val="000000">
                      <a:alpha val="43137"/>
                    </a:srgbClr>
                  </a:outerShdw>
                </a:effectLst>
              </a:rPr>
              <a:t>Chrześcijanie bardzo długo nie mieli ustalonego kanonu Starego Testamentu, gdyż uważali go za odziedziczony po </a:t>
            </a:r>
            <a:r>
              <a:rPr lang="pl-PL" dirty="0" err="1" smtClean="0">
                <a:effectLst>
                  <a:outerShdw blurRad="38100" dist="38100" dir="2700000" algn="tl">
                    <a:srgbClr val="000000">
                      <a:alpha val="43137"/>
                    </a:srgbClr>
                  </a:outerShdw>
                </a:effectLst>
                <a:hlinkClick r:id="rId2" tooltip="Żydzi"/>
              </a:rPr>
              <a:t>żydach</a:t>
            </a:r>
            <a:r>
              <a:rPr lang="pl-PL" dirty="0" smtClean="0">
                <a:effectLst>
                  <a:outerShdw blurRad="38100" dist="38100" dir="2700000" algn="tl">
                    <a:srgbClr val="000000">
                      <a:alpha val="43137"/>
                    </a:srgbClr>
                  </a:outerShdw>
                </a:effectLst>
              </a:rPr>
              <a:t> i przez nich skompletowany. Ponadto – inaczej niż Żydzi – tradycyjnie dzielili księgi Biblii na historyczne, dydaktyczne i prorockie. W V w. </a:t>
            </a:r>
            <a:r>
              <a:rPr lang="pl-PL" dirty="0" smtClean="0">
                <a:effectLst>
                  <a:outerShdw blurRad="38100" dist="38100" dir="2700000" algn="tl">
                    <a:srgbClr val="000000">
                      <a:alpha val="43137"/>
                    </a:srgbClr>
                  </a:outerShdw>
                </a:effectLst>
                <a:hlinkClick r:id="rId3"/>
              </a:rPr>
              <a:t>powstała wulgata</a:t>
            </a:r>
            <a:r>
              <a:rPr lang="pl-PL" dirty="0" smtClean="0">
                <a:effectLst>
                  <a:outerShdw blurRad="38100" dist="38100" dir="2700000" algn="tl">
                    <a:srgbClr val="000000">
                      <a:alpha val="43137"/>
                    </a:srgbClr>
                  </a:outerShdw>
                </a:effectLst>
              </a:rPr>
              <a:t>, przekład Starego Testamentu z </a:t>
            </a:r>
            <a:r>
              <a:rPr lang="pl-PL" dirty="0" smtClean="0">
                <a:effectLst>
                  <a:outerShdw blurRad="38100" dist="38100" dir="2700000" algn="tl">
                    <a:srgbClr val="000000">
                      <a:alpha val="43137"/>
                    </a:srgbClr>
                  </a:outerShdw>
                </a:effectLst>
                <a:hlinkClick r:id="rId4" tooltip="Język hebrajski"/>
              </a:rPr>
              <a:t>hebrajskiego</a:t>
            </a:r>
            <a:r>
              <a:rPr lang="pl-PL" dirty="0" smtClean="0">
                <a:effectLst>
                  <a:outerShdw blurRad="38100" dist="38100" dir="2700000" algn="tl">
                    <a:srgbClr val="000000">
                      <a:alpha val="43137"/>
                    </a:srgbClr>
                  </a:outerShdw>
                </a:effectLst>
              </a:rPr>
              <a:t> i </a:t>
            </a:r>
            <a:r>
              <a:rPr lang="pl-PL" dirty="0" smtClean="0">
                <a:effectLst>
                  <a:outerShdw blurRad="38100" dist="38100" dir="2700000" algn="tl">
                    <a:srgbClr val="000000">
                      <a:alpha val="43137"/>
                    </a:srgbClr>
                  </a:outerShdw>
                </a:effectLst>
                <a:hlinkClick r:id="rId5" tooltip="Greka"/>
              </a:rPr>
              <a:t>greki</a:t>
            </a:r>
            <a:r>
              <a:rPr lang="pl-PL" dirty="0" smtClean="0">
                <a:effectLst>
                  <a:outerShdw blurRad="38100" dist="38100" dir="2700000" algn="tl">
                    <a:srgbClr val="000000">
                      <a:alpha val="43137"/>
                    </a:srgbClr>
                  </a:outerShdw>
                </a:effectLst>
              </a:rPr>
              <a:t> (oraz </a:t>
            </a:r>
            <a:r>
              <a:rPr lang="pl-PL" dirty="0" smtClean="0">
                <a:effectLst>
                  <a:outerShdw blurRad="38100" dist="38100" dir="2700000" algn="tl">
                    <a:srgbClr val="000000">
                      <a:alpha val="43137"/>
                    </a:srgbClr>
                  </a:outerShdw>
                </a:effectLst>
                <a:hlinkClick r:id="rId6" tooltip="Nowy Testament"/>
              </a:rPr>
              <a:t>Nowego Testamentu</a:t>
            </a:r>
            <a:r>
              <a:rPr lang="pl-PL" dirty="0" smtClean="0">
                <a:effectLst>
                  <a:outerShdw blurRad="38100" dist="38100" dir="2700000" algn="tl">
                    <a:srgbClr val="000000">
                      <a:alpha val="43137"/>
                    </a:srgbClr>
                  </a:outerShdw>
                </a:effectLst>
              </a:rPr>
              <a:t> z greki), dokonany przez </a:t>
            </a:r>
            <a:r>
              <a:rPr lang="pl-PL" dirty="0" smtClean="0">
                <a:effectLst>
                  <a:outerShdw blurRad="38100" dist="38100" dir="2700000" algn="tl">
                    <a:srgbClr val="000000">
                      <a:alpha val="43137"/>
                    </a:srgbClr>
                  </a:outerShdw>
                </a:effectLst>
                <a:hlinkClick r:id="rId7" tooltip="Hieronim ze Strydonu"/>
              </a:rPr>
              <a:t>Hieronima</a:t>
            </a:r>
            <a:r>
              <a:rPr lang="pl-PL" dirty="0" smtClean="0">
                <a:effectLst>
                  <a:outerShdw blurRad="38100" dist="38100" dir="2700000" algn="tl">
                    <a:srgbClr val="000000">
                      <a:alpha val="43137"/>
                    </a:srgbClr>
                  </a:outerShdw>
                </a:effectLst>
              </a:rPr>
              <a:t>, który za źródło przyjął hebrajskie oryginały pism, ale posiłkował się </a:t>
            </a:r>
            <a:r>
              <a:rPr lang="pl-PL" dirty="0" err="1" smtClean="0">
                <a:effectLst>
                  <a:outerShdw blurRad="38100" dist="38100" dir="2700000" algn="tl">
                    <a:srgbClr val="000000">
                      <a:alpha val="43137"/>
                    </a:srgbClr>
                  </a:outerShdw>
                </a:effectLst>
                <a:hlinkClick r:id="rId8" tooltip="Septuaginta"/>
              </a:rPr>
              <a:t>Septuagintą</a:t>
            </a:r>
            <a:r>
              <a:rPr lang="pl-PL" dirty="0" smtClean="0">
                <a:effectLst>
                  <a:outerShdw blurRad="38100" dist="38100" dir="2700000" algn="tl">
                    <a:srgbClr val="000000">
                      <a:alpha val="43137"/>
                    </a:srgbClr>
                  </a:outerShdw>
                </a:effectLst>
              </a:rPr>
              <a:t>. Sam Hieronim nie uważał jednak ksiąg później nazwanych deuterokanonicznymi za część natchnionego kanonu. Podobne opinie istniały wśród wielu chrześcijańskich uczonych i duchownych aż do </a:t>
            </a:r>
            <a:r>
              <a:rPr lang="pl-PL" dirty="0" smtClean="0">
                <a:effectLst>
                  <a:outerShdw blurRad="38100" dist="38100" dir="2700000" algn="tl">
                    <a:srgbClr val="000000">
                      <a:alpha val="43137"/>
                    </a:srgbClr>
                  </a:outerShdw>
                </a:effectLst>
                <a:hlinkClick r:id="rId9" tooltip="XVI wiek"/>
              </a:rPr>
              <a:t>XVI w.</a:t>
            </a:r>
            <a:r>
              <a:rPr lang="pl-PL" dirty="0" smtClean="0">
                <a:effectLst>
                  <a:outerShdw blurRad="38100" dist="38100" dir="2700000" algn="tl">
                    <a:srgbClr val="000000">
                      <a:alpha val="43137"/>
                    </a:srgbClr>
                  </a:outerShdw>
                </a:effectLst>
              </a:rPr>
              <a:t> Jednym z odrzucających księgi deuterokanoniczne był </a:t>
            </a:r>
            <a:r>
              <a:rPr lang="pl-PL" dirty="0" smtClean="0">
                <a:effectLst>
                  <a:outerShdw blurRad="38100" dist="38100" dir="2700000" algn="tl">
                    <a:srgbClr val="000000">
                      <a:alpha val="43137"/>
                    </a:srgbClr>
                  </a:outerShdw>
                </a:effectLst>
                <a:hlinkClick r:id="rId10"/>
              </a:rPr>
              <a:t>papież</a:t>
            </a:r>
            <a:r>
              <a:rPr lang="pl-PL" dirty="0" smtClean="0">
                <a:effectLst>
                  <a:outerShdw blurRad="38100" dist="38100" dir="2700000" algn="tl">
                    <a:srgbClr val="000000">
                      <a:alpha val="43137"/>
                    </a:srgbClr>
                  </a:outerShdw>
                </a:effectLst>
              </a:rPr>
              <a:t> </a:t>
            </a:r>
            <a:r>
              <a:rPr lang="pl-PL" dirty="0" smtClean="0">
                <a:effectLst>
                  <a:outerShdw blurRad="38100" dist="38100" dir="2700000" algn="tl">
                    <a:srgbClr val="000000">
                      <a:alpha val="43137"/>
                    </a:srgbClr>
                  </a:outerShdw>
                </a:effectLst>
                <a:hlinkClick r:id="rId11" tooltip="Grzegorz Wielki"/>
              </a:rPr>
              <a:t>Grzegorz Wielki</a:t>
            </a:r>
            <a:r>
              <a:rPr lang="pl-PL" dirty="0" smtClean="0">
                <a:effectLst>
                  <a:outerShdw blurRad="38100" dist="38100" dir="2700000" algn="tl">
                    <a:srgbClr val="000000">
                      <a:alpha val="43137"/>
                    </a:srgbClr>
                  </a:outerShdw>
                </a:effectLst>
              </a:rPr>
              <a:t>. Wielu </a:t>
            </a:r>
            <a:r>
              <a:rPr lang="pl-PL" dirty="0" smtClean="0">
                <a:effectLst>
                  <a:outerShdw blurRad="38100" dist="38100" dir="2700000" algn="tl">
                    <a:srgbClr val="000000">
                      <a:alpha val="43137"/>
                    </a:srgbClr>
                  </a:outerShdw>
                </a:effectLst>
                <a:hlinkClick r:id="rId12" tooltip="Teolog"/>
              </a:rPr>
              <a:t>teologów</a:t>
            </a:r>
            <a:r>
              <a:rPr lang="pl-PL" dirty="0" smtClean="0">
                <a:effectLst>
                  <a:outerShdw blurRad="38100" dist="38100" dir="2700000" algn="tl">
                    <a:srgbClr val="000000">
                      <a:alpha val="43137"/>
                    </a:srgbClr>
                  </a:outerShdw>
                </a:effectLst>
              </a:rPr>
              <a:t> chrześcijańskich przedstawiało bardzo różne koncepcje kanonu, jednak do rozłamu doszło dopiero w trakcie </a:t>
            </a:r>
            <a:r>
              <a:rPr lang="pl-PL" dirty="0" smtClean="0">
                <a:effectLst>
                  <a:outerShdw blurRad="38100" dist="38100" dir="2700000" algn="tl">
                    <a:srgbClr val="000000">
                      <a:alpha val="43137"/>
                    </a:srgbClr>
                  </a:outerShdw>
                </a:effectLst>
                <a:hlinkClick r:id="rId13" tooltip="Reformacja"/>
              </a:rPr>
              <a:t>reformacji</a:t>
            </a:r>
            <a:r>
              <a:rPr lang="pl-PL" dirty="0" smtClean="0">
                <a:effectLst>
                  <a:outerShdw blurRad="38100" dist="38100" dir="2700000" algn="tl">
                    <a:srgbClr val="000000">
                      <a:alpha val="43137"/>
                    </a:srgbClr>
                  </a:outerShdw>
                </a:effectLst>
              </a:rPr>
              <a:t>.</a:t>
            </a:r>
            <a:endParaRPr lang="pl-PL" dirty="0">
              <a:solidFill>
                <a:srgbClr val="7030A0"/>
              </a:solidFill>
              <a:effectLst>
                <a:outerShdw blurRad="38100" dist="38100" dir="2700000" algn="tl">
                  <a:srgbClr val="000000">
                    <a:alpha val="43137"/>
                  </a:srgbClr>
                </a:outerShdw>
              </a:effectLst>
            </a:endParaRPr>
          </a:p>
        </p:txBody>
      </p:sp>
      <p:sp>
        <p:nvSpPr>
          <p:cNvPr id="4" name="Tytuł 3"/>
          <p:cNvSpPr>
            <a:spLocks noGrp="1"/>
          </p:cNvSpPr>
          <p:nvPr>
            <p:ph type="title"/>
          </p:nvPr>
        </p:nvSpPr>
        <p:spPr/>
        <p:txBody>
          <a:bodyPr>
            <a:normAutofit fontScale="90000"/>
          </a:bodyPr>
          <a:lstStyle/>
          <a:p>
            <a:r>
              <a:rPr lang="pl-PL" b="0" dirty="0" smtClean="0"/>
              <a:t>Kanon chrześcijański</a:t>
            </a:r>
            <a:br>
              <a:rPr lang="pl-PL" b="0" dirty="0" smtClean="0"/>
            </a:br>
            <a:endParaRPr lang="pl-PL" dirty="0">
              <a:solidFill>
                <a:srgbClr val="7030A0"/>
              </a:solidFill>
              <a:latin typeface="Book Antiqua" pitchFamily="18" charset="0"/>
            </a:endParaRPr>
          </a:p>
        </p:txBody>
      </p:sp>
      <p:pic>
        <p:nvPicPr>
          <p:cNvPr id="8" name="Symbol zastępczy zawartości 7" descr="Torah2.jpg"/>
          <p:cNvPicPr>
            <a:picLocks noGrp="1" noChangeAspect="1"/>
          </p:cNvPicPr>
          <p:nvPr>
            <p:ph sz="half" idx="1"/>
          </p:nvPr>
        </p:nvPicPr>
        <p:blipFill>
          <a:blip r:embed="rId14" cstate="print"/>
          <a:stretch>
            <a:fillRect/>
          </a:stretch>
        </p:blipFill>
        <p:spPr>
          <a:xfrm>
            <a:off x="952518" y="1481138"/>
            <a:ext cx="3047963" cy="45259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idx="1"/>
          </p:nvPr>
        </p:nvSpPr>
        <p:spPr>
          <a:xfrm>
            <a:off x="457200" y="2214554"/>
            <a:ext cx="8229600" cy="3792737"/>
          </a:xfrm>
        </p:spPr>
        <p:txBody>
          <a:bodyPr>
            <a:normAutofit/>
          </a:bodyPr>
          <a:lstStyle/>
          <a:p>
            <a:r>
              <a:rPr lang="pl-PL" b="1" dirty="0" smtClean="0"/>
              <a:t>Stary Testament</a:t>
            </a:r>
            <a:r>
              <a:rPr lang="pl-PL" dirty="0" smtClean="0"/>
              <a:t>, </a:t>
            </a:r>
            <a:r>
              <a:rPr lang="pl-PL" b="1" dirty="0" smtClean="0"/>
              <a:t>Biblia Hebrajska</a:t>
            </a:r>
            <a:r>
              <a:rPr lang="pl-PL" dirty="0" smtClean="0"/>
              <a:t>, </a:t>
            </a:r>
            <a:r>
              <a:rPr lang="pl-PL" b="1" dirty="0" smtClean="0"/>
              <a:t>Pisma Hebrajsko-Aramejskie</a:t>
            </a:r>
            <a:r>
              <a:rPr lang="pl-PL" dirty="0" smtClean="0"/>
              <a:t> – starsza część </a:t>
            </a:r>
            <a:r>
              <a:rPr lang="pl-PL" dirty="0" smtClean="0">
                <a:hlinkClick r:id="rId2" tooltip="Biblia"/>
              </a:rPr>
              <a:t>Biblii</a:t>
            </a:r>
            <a:r>
              <a:rPr lang="pl-PL" dirty="0" smtClean="0"/>
              <a:t>, przyjęta przez </a:t>
            </a:r>
            <a:r>
              <a:rPr lang="pl-PL" dirty="0" smtClean="0">
                <a:hlinkClick r:id="rId3"/>
              </a:rPr>
              <a:t>chrześcijaństwo</a:t>
            </a:r>
            <a:r>
              <a:rPr lang="pl-PL" dirty="0" smtClean="0"/>
              <a:t> </a:t>
            </a:r>
            <a:r>
              <a:rPr lang="pl-PL" dirty="0" err="1" smtClean="0"/>
              <a:t>z</a:t>
            </a:r>
            <a:r>
              <a:rPr lang="pl-PL" dirty="0" err="1" smtClean="0">
                <a:hlinkClick r:id="rId4" tooltip="Judaizm"/>
              </a:rPr>
              <a:t>judaizmu</a:t>
            </a:r>
            <a:endParaRPr lang="pl-PL" dirty="0"/>
          </a:p>
        </p:txBody>
      </p:sp>
      <p:sp>
        <p:nvSpPr>
          <p:cNvPr id="2" name="Tytuł 1"/>
          <p:cNvSpPr>
            <a:spLocks noGrp="1"/>
          </p:cNvSpPr>
          <p:nvPr>
            <p:ph type="title"/>
          </p:nvPr>
        </p:nvSpPr>
        <p:spPr/>
        <p:txBody>
          <a:bodyPr>
            <a:normAutofit/>
          </a:bodyPr>
          <a:lstStyle/>
          <a:p>
            <a:r>
              <a:rPr lang="pl-PL" sz="6000" dirty="0" smtClean="0">
                <a:solidFill>
                  <a:schemeClr val="bg2">
                    <a:lumMod val="50000"/>
                  </a:schemeClr>
                </a:solidFill>
                <a:effectLst>
                  <a:outerShdw blurRad="38100" dist="38100" dir="2700000" algn="tl">
                    <a:srgbClr val="000000">
                      <a:alpha val="43137"/>
                    </a:srgbClr>
                  </a:outerShdw>
                </a:effectLst>
                <a:latin typeface="Andalus" pitchFamily="2" charset="-78"/>
                <a:cs typeface="Andalus" pitchFamily="2" charset="-78"/>
              </a:rPr>
              <a:t>Stary testament  </a:t>
            </a:r>
            <a:endParaRPr lang="pl-PL" sz="6000" dirty="0">
              <a:solidFill>
                <a:schemeClr val="bg2">
                  <a:lumMod val="50000"/>
                </a:schemeClr>
              </a:solidFill>
              <a:effectLst>
                <a:outerShdw blurRad="38100" dist="38100" dir="2700000" algn="tl">
                  <a:srgbClr val="000000">
                    <a:alpha val="43137"/>
                  </a:srgbClr>
                </a:outerShdw>
              </a:effectLst>
              <a:latin typeface="Andalus" pitchFamily="2" charset="-78"/>
              <a:cs typeface="Andalus" pitchFamily="2" charset="-78"/>
            </a:endParaRPr>
          </a:p>
        </p:txBody>
      </p:sp>
      <p:pic>
        <p:nvPicPr>
          <p:cNvPr id="21506" name="Picture 2" descr="http://t2.gstatic.com/images?q=tbn:ANd9GcTC2_LWbhH2oGD-D62zV2J9iqHAJiutD9NXkxo9sTP8gz685kribA"/>
          <p:cNvPicPr>
            <a:picLocks noChangeAspect="1" noChangeArrowheads="1"/>
          </p:cNvPicPr>
          <p:nvPr/>
        </p:nvPicPr>
        <p:blipFill>
          <a:blip r:embed="rId5" cstate="print"/>
          <a:srcRect/>
          <a:stretch>
            <a:fillRect/>
          </a:stretch>
        </p:blipFill>
        <p:spPr bwMode="auto">
          <a:xfrm>
            <a:off x="4786314" y="4214818"/>
            <a:ext cx="2466975" cy="1847851"/>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ymbol zastępczy zawartości 8"/>
          <p:cNvSpPr>
            <a:spLocks noGrp="1"/>
          </p:cNvSpPr>
          <p:nvPr>
            <p:ph idx="1"/>
          </p:nvPr>
        </p:nvSpPr>
        <p:spPr/>
        <p:txBody>
          <a:bodyPr>
            <a:normAutofit fontScale="77500" lnSpcReduction="20000"/>
          </a:bodyPr>
          <a:lstStyle/>
          <a:p>
            <a:r>
              <a:rPr lang="pl-PL" dirty="0" smtClean="0"/>
              <a:t>39 ksiąg – kanon hebrajski, uznawany przez żydów i wyznania protestanckie. Starożytny, tradycyjny kanon żydowski wymienia znanych obecnie 39 natchnionych ksiąg, jednak wylicza 24 lub 22 księgi, łącząc niektóre obecnie znane księgi. To drugie zestawienie wymieniające 22 księgi że łącząc Księgę Rut z Księgą Sędziów, oraz Lamentacje (Treny) z Księgą Jeremiasza uzyskuje ilość ksiąg równą ilości liter w alfabecie hebrajskim;</a:t>
            </a:r>
          </a:p>
          <a:p>
            <a:r>
              <a:rPr lang="pl-PL" dirty="0" smtClean="0"/>
              <a:t>46 ksiąg – kanon katolicki (lub 47 jeśli za odrębną księgę uznać </a:t>
            </a:r>
            <a:r>
              <a:rPr lang="pl-PL" dirty="0" smtClean="0">
                <a:hlinkClick r:id="rId2"/>
              </a:rPr>
              <a:t>List Jeremiasza</a:t>
            </a:r>
            <a:r>
              <a:rPr lang="pl-PL" dirty="0" smtClean="0"/>
              <a:t>, który w wydaniach katolickich stanowi 6 rozdział </a:t>
            </a:r>
            <a:r>
              <a:rPr lang="pl-PL" dirty="0" smtClean="0">
                <a:hlinkClick r:id="rId3" tooltip="Księga Barucha"/>
              </a:rPr>
              <a:t>Księgi </a:t>
            </a:r>
            <a:r>
              <a:rPr lang="pl-PL" dirty="0" err="1" smtClean="0">
                <a:hlinkClick r:id="rId3" tooltip="Księga Barucha"/>
              </a:rPr>
              <a:t>Barucha</a:t>
            </a:r>
            <a:r>
              <a:rPr lang="pl-PL" dirty="0" smtClean="0"/>
              <a:t>);</a:t>
            </a:r>
          </a:p>
          <a:p>
            <a:r>
              <a:rPr lang="pl-PL" dirty="0" smtClean="0"/>
              <a:t>49 ksiąg – kanon prawosławny (lub więcej, w zależności od lokalnego </a:t>
            </a:r>
            <a:r>
              <a:rPr lang="pl-PL" dirty="0" smtClean="0">
                <a:hlinkClick r:id="rId4" tooltip="Kult religijny"/>
              </a:rPr>
              <a:t>kultu</a:t>
            </a:r>
            <a:r>
              <a:rPr lang="pl-PL" dirty="0" smtClean="0"/>
              <a:t> – prawosławni uznają wszystkie księgi, które pojawiły się w Biblii greckiej – </a:t>
            </a:r>
            <a:r>
              <a:rPr lang="pl-PL" dirty="0" err="1" smtClean="0">
                <a:hlinkClick r:id="rId5" tooltip="Septuaginta"/>
              </a:rPr>
              <a:t>Septuagincie</a:t>
            </a:r>
            <a:r>
              <a:rPr lang="pl-PL" dirty="0" smtClean="0"/>
              <a:t>).</a:t>
            </a:r>
          </a:p>
          <a:p>
            <a:endParaRPr lang="pl-PL" dirty="0"/>
          </a:p>
        </p:txBody>
      </p:sp>
      <p:sp>
        <p:nvSpPr>
          <p:cNvPr id="8" name="Tytuł 7"/>
          <p:cNvSpPr>
            <a:spLocks noGrp="1"/>
          </p:cNvSpPr>
          <p:nvPr>
            <p:ph type="title"/>
          </p:nvPr>
        </p:nvSpPr>
        <p:spPr/>
        <p:txBody>
          <a:bodyPr>
            <a:normAutofit/>
          </a:bodyPr>
          <a:lstStyle/>
          <a:p>
            <a:r>
              <a:rPr lang="pl-PL" sz="1800" dirty="0" smtClean="0"/>
              <a:t>Na Stary Testament składa się, w zależności od uznawanego kanonu:</a:t>
            </a:r>
            <a:r>
              <a:rPr lang="pl-PL" dirty="0" smtClean="0"/>
              <a:t/>
            </a:r>
            <a:br>
              <a:rPr lang="pl-PL" dirty="0" smtClean="0"/>
            </a:br>
            <a:endParaRPr lang="pl-PL" dirty="0">
              <a:solidFill>
                <a:schemeClr val="bg2">
                  <a:lumMod val="75000"/>
                </a:schemeClr>
              </a:solidFill>
              <a:latin typeface="BatangChe" pitchFamily="49" charset="-127"/>
              <a:ea typeface="BatangChe" pitchFamily="49" charset="-127"/>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r>
              <a:rPr lang="pl-PL" dirty="0" smtClean="0"/>
              <a:t>Stary Testament powstawał w ciągu wielu wieków, najstarszym tekstem w nim zawartym jest Pieśń Debory z </a:t>
            </a:r>
            <a:r>
              <a:rPr lang="pl-PL" dirty="0" smtClean="0">
                <a:hlinkClick r:id="rId2" tooltip="Księga Sędziów"/>
              </a:rPr>
              <a:t>Księgi Sędziów</a:t>
            </a:r>
            <a:r>
              <a:rPr lang="pl-PL" dirty="0" smtClean="0"/>
              <a:t>, spisana w </a:t>
            </a:r>
            <a:r>
              <a:rPr lang="pl-PL" dirty="0" smtClean="0">
                <a:hlinkClick r:id="rId3" tooltip="XII w. p.n.e."/>
              </a:rPr>
              <a:t>XII w. p.n.e.</a:t>
            </a:r>
            <a:r>
              <a:rPr lang="pl-PL" dirty="0" smtClean="0"/>
              <a:t> Cały </a:t>
            </a:r>
            <a:r>
              <a:rPr lang="pl-PL" dirty="0" smtClean="0">
                <a:hlinkClick r:id="rId4" tooltip="Kanon Biblii"/>
              </a:rPr>
              <a:t>kanon</a:t>
            </a:r>
            <a:r>
              <a:rPr lang="pl-PL" dirty="0" smtClean="0"/>
              <a:t> Starego Testamentu został ustalony pod koniec </a:t>
            </a:r>
            <a:r>
              <a:rPr lang="pl-PL" dirty="0" smtClean="0">
                <a:hlinkClick r:id="rId5" tooltip="I wiek"/>
              </a:rPr>
              <a:t>I w.</a:t>
            </a:r>
            <a:r>
              <a:rPr lang="pl-PL" dirty="0" smtClean="0"/>
              <a:t> n.e. Znanych jest kilka teorii co do wyboru ksiąg kanonicznych – uważa się np., że do kanonu weszły tylko te teksty, w których powstaniu dopatrywano się interwencji </a:t>
            </a:r>
            <a:r>
              <a:rPr lang="pl-PL" dirty="0" smtClean="0">
                <a:hlinkClick r:id="rId6" tooltip="Bóg"/>
              </a:rPr>
              <a:t>Boga</a:t>
            </a:r>
            <a:r>
              <a:rPr lang="pl-PL" dirty="0" smtClean="0"/>
              <a:t>. Długotrwały proces formowania kanonu ST rozpoczął się w </a:t>
            </a:r>
            <a:r>
              <a:rPr lang="pl-PL" dirty="0" smtClean="0">
                <a:hlinkClick r:id="rId7"/>
              </a:rPr>
              <a:t>622 p.n.e.</a:t>
            </a:r>
            <a:r>
              <a:rPr lang="pl-PL" dirty="0" smtClean="0"/>
              <a:t>, kiedy </a:t>
            </a:r>
            <a:r>
              <a:rPr lang="pl-PL" dirty="0" smtClean="0">
                <a:hlinkClick r:id="rId8"/>
              </a:rPr>
              <a:t>król</a:t>
            </a:r>
            <a:r>
              <a:rPr lang="pl-PL" dirty="0" smtClean="0"/>
              <a:t> </a:t>
            </a:r>
            <a:r>
              <a:rPr lang="pl-PL" dirty="0" err="1" smtClean="0">
                <a:hlinkClick r:id="rId9"/>
              </a:rPr>
              <a:t>Jozjasz</a:t>
            </a:r>
            <a:r>
              <a:rPr lang="pl-PL" dirty="0" smtClean="0"/>
              <a:t> wprowadził reformę </a:t>
            </a:r>
            <a:r>
              <a:rPr lang="pl-PL" dirty="0" smtClean="0">
                <a:hlinkClick r:id="rId10" tooltip="Religia"/>
              </a:rPr>
              <a:t>religijną</a:t>
            </a:r>
            <a:r>
              <a:rPr lang="pl-PL" dirty="0" smtClean="0"/>
              <a:t>.</a:t>
            </a:r>
          </a:p>
          <a:p>
            <a:r>
              <a:rPr lang="pl-PL" dirty="0" smtClean="0"/>
              <a:t>Stary Testament był już w </a:t>
            </a:r>
            <a:r>
              <a:rPr lang="pl-PL" dirty="0" smtClean="0">
                <a:hlinkClick r:id="rId11" tooltip="Starożytność"/>
              </a:rPr>
              <a:t>starożytności</a:t>
            </a:r>
            <a:r>
              <a:rPr lang="pl-PL" dirty="0" smtClean="0"/>
              <a:t> tłumaczony na </a:t>
            </a:r>
            <a:r>
              <a:rPr lang="pl-PL" dirty="0" smtClean="0">
                <a:hlinkClick r:id="rId12" tooltip="Greka"/>
              </a:rPr>
              <a:t>grekę</a:t>
            </a:r>
            <a:r>
              <a:rPr lang="pl-PL" dirty="0" smtClean="0"/>
              <a:t>. Najstarsze tłumaczenie to </a:t>
            </a:r>
            <a:r>
              <a:rPr lang="pl-PL" dirty="0" err="1" smtClean="0">
                <a:hlinkClick r:id="rId13"/>
              </a:rPr>
              <a:t>Septuaginta</a:t>
            </a:r>
            <a:r>
              <a:rPr lang="pl-PL" dirty="0" smtClean="0"/>
              <a:t>, zostało ono zapoczątkowane </a:t>
            </a:r>
            <a:r>
              <a:rPr lang="pl-PL" dirty="0" err="1" smtClean="0"/>
              <a:t>w</a:t>
            </a:r>
            <a:r>
              <a:rPr lang="pl-PL" dirty="0" err="1" smtClean="0">
                <a:hlinkClick r:id="rId14" tooltip="Aleksandria"/>
              </a:rPr>
              <a:t>Aleksandrii</a:t>
            </a:r>
            <a:r>
              <a:rPr lang="pl-PL" dirty="0" smtClean="0"/>
              <a:t> w połowie </a:t>
            </a:r>
            <a:r>
              <a:rPr lang="pl-PL" dirty="0" smtClean="0">
                <a:hlinkClick r:id="rId15" tooltip="III w. p.n.e."/>
              </a:rPr>
              <a:t>III w. p.n.e.</a:t>
            </a:r>
            <a:r>
              <a:rPr lang="pl-PL" dirty="0" smtClean="0"/>
              <a:t> i miało być stworzone dla istniejącej tam </a:t>
            </a:r>
            <a:r>
              <a:rPr lang="pl-PL" dirty="0" smtClean="0">
                <a:hlinkClick r:id="rId16" tooltip="Gmina żydowska"/>
              </a:rPr>
              <a:t>gminy żydowskiej</a:t>
            </a:r>
            <a:r>
              <a:rPr lang="pl-PL" dirty="0" smtClean="0"/>
              <a:t>. Według </a:t>
            </a:r>
            <a:r>
              <a:rPr lang="pl-PL" dirty="0" smtClean="0">
                <a:hlinkClick r:id="rId17" tooltip="Legenda"/>
              </a:rPr>
              <a:t>legendy</a:t>
            </a:r>
            <a:r>
              <a:rPr lang="pl-PL" dirty="0" smtClean="0"/>
              <a:t> przekładu dokonano na polecenie </a:t>
            </a:r>
            <a:r>
              <a:rPr lang="pl-PL" dirty="0" smtClean="0">
                <a:hlinkClick r:id="rId18" tooltip="Faraon"/>
              </a:rPr>
              <a:t>faraona</a:t>
            </a:r>
            <a:r>
              <a:rPr lang="pl-PL" dirty="0" smtClean="0"/>
              <a:t> </a:t>
            </a:r>
            <a:r>
              <a:rPr lang="pl-PL" dirty="0" smtClean="0">
                <a:hlinkClick r:id="rId19" tooltip="Ptolemeusz II Filadelfos"/>
              </a:rPr>
              <a:t>Ptolemeusza II </a:t>
            </a:r>
            <a:r>
              <a:rPr lang="pl-PL" dirty="0" err="1" smtClean="0">
                <a:hlinkClick r:id="rId19" tooltip="Ptolemeusz II Filadelfos"/>
              </a:rPr>
              <a:t>Filadelfosa</a:t>
            </a:r>
            <a:r>
              <a:rPr lang="pl-PL" dirty="0" smtClean="0"/>
              <a:t>, który chciał zapoznać się z </a:t>
            </a:r>
            <a:r>
              <a:rPr lang="pl-PL" dirty="0" smtClean="0">
                <a:hlinkClick r:id="rId20" tooltip="Prawo"/>
              </a:rPr>
              <a:t>prawem</a:t>
            </a:r>
            <a:r>
              <a:rPr lang="pl-PL" dirty="0" smtClean="0"/>
              <a:t> żydowskim. Na rozkaz </a:t>
            </a:r>
            <a:r>
              <a:rPr lang="pl-PL" dirty="0" smtClean="0">
                <a:hlinkClick r:id="rId21" tooltip="Kapłan"/>
              </a:rPr>
              <a:t>kapłana</a:t>
            </a:r>
            <a:r>
              <a:rPr lang="pl-PL" dirty="0" smtClean="0"/>
              <a:t> </a:t>
            </a:r>
            <a:r>
              <a:rPr lang="pl-PL" dirty="0" err="1" smtClean="0"/>
              <a:t>Eleazara</a:t>
            </a:r>
            <a:r>
              <a:rPr lang="pl-PL" dirty="0" smtClean="0"/>
              <a:t> 70 mędrców żydowskich przetłumaczyło księgi w ciągu 70 dni. W rzeczywistości przekład kolejnych ksiąg trwał ponad 100 lat.</a:t>
            </a:r>
          </a:p>
          <a:p>
            <a:endParaRPr lang="pl-PL" dirty="0"/>
          </a:p>
        </p:txBody>
      </p:sp>
      <p:sp>
        <p:nvSpPr>
          <p:cNvPr id="2" name="Tytuł 1"/>
          <p:cNvSpPr>
            <a:spLocks noGrp="1"/>
          </p:cNvSpPr>
          <p:nvPr>
            <p:ph type="title"/>
          </p:nvPr>
        </p:nvSpPr>
        <p:spPr>
          <a:xfrm>
            <a:off x="0" y="285728"/>
            <a:ext cx="8229600" cy="1143000"/>
          </a:xfrm>
        </p:spPr>
        <p:txBody>
          <a:bodyPr>
            <a:normAutofit fontScale="90000"/>
          </a:bodyPr>
          <a:lstStyle/>
          <a:p>
            <a:r>
              <a:rPr lang="pl-PL" dirty="0" smtClean="0"/>
              <a:t> </a:t>
            </a:r>
            <a:r>
              <a:rPr lang="pl-PL" b="0" dirty="0" smtClean="0"/>
              <a:t/>
            </a:r>
            <a:br>
              <a:rPr lang="pl-PL" b="0" dirty="0" smtClean="0"/>
            </a:br>
            <a:r>
              <a:rPr lang="pl-PL" b="0" dirty="0" smtClean="0"/>
              <a:t>Historia Starego Testamentu</a:t>
            </a:r>
            <a:r>
              <a:rPr lang="pl-PL" dirty="0" smtClean="0"/>
              <a:t/>
            </a:r>
            <a:br>
              <a:rPr lang="pl-PL" dirty="0" smtClean="0"/>
            </a:br>
            <a:endParaRPr lang="pl-PL" dirty="0"/>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audioteka.pl/images/products/stary-testament/stary-testament-ksiegi-prorockie-srednie.jpg"/>
          <p:cNvPicPr>
            <a:picLocks noChangeAspect="1" noChangeArrowheads="1"/>
          </p:cNvPicPr>
          <p:nvPr/>
        </p:nvPicPr>
        <p:blipFill>
          <a:blip r:embed="rId2" cstate="print"/>
          <a:srcRect/>
          <a:stretch>
            <a:fillRect/>
          </a:stretch>
        </p:blipFill>
        <p:spPr bwMode="auto">
          <a:xfrm>
            <a:off x="500033" y="642918"/>
            <a:ext cx="2571767" cy="25717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8436" name="Picture 4" descr="http://3.bp.blogspot.com/_ZpvMW5xbHiA/TM3ezXrmgDI/AAAAAAAAAC0/Q4JtkUHQU50/S1600-R/biblia425.jpeg"/>
          <p:cNvPicPr>
            <a:picLocks noChangeAspect="1" noChangeArrowheads="1"/>
          </p:cNvPicPr>
          <p:nvPr/>
        </p:nvPicPr>
        <p:blipFill>
          <a:blip r:embed="rId3" cstate="print"/>
          <a:srcRect/>
          <a:stretch>
            <a:fillRect/>
          </a:stretch>
        </p:blipFill>
        <p:spPr bwMode="auto">
          <a:xfrm>
            <a:off x="3453775" y="1000108"/>
            <a:ext cx="5452612" cy="3143272"/>
          </a:xfrm>
          <a:prstGeom prst="rect">
            <a:avLst/>
          </a:prstGeom>
          <a:ln>
            <a:noFill/>
          </a:ln>
          <a:effectLst>
            <a:softEdge rad="112500"/>
          </a:effectLst>
        </p:spPr>
      </p:pic>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r>
              <a:rPr lang="pl-PL" b="1" dirty="0" smtClean="0"/>
              <a:t>Nowy Testament</a:t>
            </a:r>
            <a:r>
              <a:rPr lang="pl-PL" dirty="0" smtClean="0"/>
              <a:t> (</a:t>
            </a:r>
            <a:r>
              <a:rPr lang="pl-PL" dirty="0" smtClean="0">
                <a:hlinkClick r:id="rId2" tooltip="Język grecki"/>
              </a:rPr>
              <a:t>gr.</a:t>
            </a:r>
            <a:r>
              <a:rPr lang="pl-PL" dirty="0" smtClean="0"/>
              <a:t> Καινή Διαθήκη, Kainē Diathēkē) - druga, po </a:t>
            </a:r>
            <a:r>
              <a:rPr lang="pl-PL" dirty="0" smtClean="0">
                <a:hlinkClick r:id="rId3" tooltip="Stary Testament"/>
              </a:rPr>
              <a:t>Starym Testamencie</a:t>
            </a:r>
            <a:r>
              <a:rPr lang="pl-PL" dirty="0" smtClean="0"/>
              <a:t>, część </a:t>
            </a:r>
            <a:r>
              <a:rPr lang="pl-PL" dirty="0" smtClean="0">
                <a:hlinkClick r:id="rId4" tooltip="Biblia"/>
              </a:rPr>
              <a:t>Biblii</a:t>
            </a:r>
            <a:r>
              <a:rPr lang="pl-PL" dirty="0" smtClean="0"/>
              <a:t> </a:t>
            </a:r>
            <a:r>
              <a:rPr lang="pl-PL" dirty="0" smtClean="0">
                <a:hlinkClick r:id="rId5" tooltip="Chrześcijaństwo"/>
              </a:rPr>
              <a:t>chrześcijańskiej</a:t>
            </a:r>
            <a:r>
              <a:rPr lang="pl-PL" dirty="0" smtClean="0"/>
              <a:t>, powstała na przestrzeni 51-96 r. n.e.; stanowi zbiór 27 ksiąg, przedstawiających wydarzenia z życia </a:t>
            </a:r>
            <a:r>
              <a:rPr lang="pl-PL" dirty="0" smtClean="0">
                <a:hlinkClick r:id="rId6" tooltip="Jezus Chrystus"/>
              </a:rPr>
              <a:t>Jezusa</a:t>
            </a:r>
            <a:r>
              <a:rPr lang="pl-PL" dirty="0" smtClean="0"/>
              <a:t> i wczesnego Kościoła oraz pouczenia skierowane do wspólnot chrześcijańskich, tradycyjnie datowanych na drugą połowę </a:t>
            </a:r>
            <a:r>
              <a:rPr lang="pl-PL" dirty="0" smtClean="0">
                <a:hlinkClick r:id="rId7" tooltip="I wiek"/>
              </a:rPr>
              <a:t>I wieku</a:t>
            </a:r>
            <a:r>
              <a:rPr lang="pl-PL" dirty="0" smtClean="0"/>
              <a:t>; niektórzy bibliści datują część ksiąg również na pierwszą </a:t>
            </a:r>
            <a:r>
              <a:rPr lang="pl-PL" dirty="0" err="1" smtClean="0"/>
              <a:t>połowę</a:t>
            </a:r>
            <a:r>
              <a:rPr lang="pl-PL" dirty="0" err="1" smtClean="0">
                <a:hlinkClick r:id="rId8" tooltip="II wiek"/>
              </a:rPr>
              <a:t>II</a:t>
            </a:r>
            <a:r>
              <a:rPr lang="pl-PL" dirty="0" smtClean="0">
                <a:hlinkClick r:id="rId8" tooltip="II wiek"/>
              </a:rPr>
              <a:t> wieku</a:t>
            </a:r>
            <a:r>
              <a:rPr lang="pl-PL" dirty="0" smtClean="0"/>
              <a:t>; główne źródło chrześcijańskiej </a:t>
            </a:r>
            <a:r>
              <a:rPr lang="pl-PL" dirty="0" smtClean="0">
                <a:hlinkClick r:id="rId9" tooltip="Doktryna religijna"/>
              </a:rPr>
              <a:t>doktryny</a:t>
            </a:r>
            <a:r>
              <a:rPr lang="pl-PL" dirty="0" smtClean="0"/>
              <a:t> i </a:t>
            </a:r>
            <a:r>
              <a:rPr lang="pl-PL" dirty="0" smtClean="0">
                <a:hlinkClick r:id="rId10" tooltip="Etyka"/>
              </a:rPr>
              <a:t>etyki</a:t>
            </a:r>
            <a:r>
              <a:rPr lang="pl-PL" dirty="0" smtClean="0"/>
              <a:t>. Niektóre wyznania (np. </a:t>
            </a:r>
            <a:r>
              <a:rPr lang="pl-PL" dirty="0" smtClean="0">
                <a:hlinkClick r:id="rId11"/>
              </a:rPr>
              <a:t>Świadkowie Jehowy</a:t>
            </a:r>
            <a:r>
              <a:rPr lang="pl-PL" dirty="0" smtClean="0"/>
              <a:t>) używają jako nazwy Nowego Testamentu określenia </a:t>
            </a:r>
            <a:r>
              <a:rPr lang="pl-PL" b="1" dirty="0" smtClean="0"/>
              <a:t>Chrześcijańskie Pisma Greckie</a:t>
            </a:r>
            <a:r>
              <a:rPr lang="pl-PL" dirty="0" smtClean="0"/>
              <a:t>.</a:t>
            </a:r>
            <a:endParaRPr lang="pl-PL" dirty="0">
              <a:solidFill>
                <a:schemeClr val="tx2">
                  <a:lumMod val="25000"/>
                </a:schemeClr>
              </a:solidFill>
            </a:endParaRPr>
          </a:p>
        </p:txBody>
      </p:sp>
      <p:sp>
        <p:nvSpPr>
          <p:cNvPr id="2" name="Tytuł 1"/>
          <p:cNvSpPr>
            <a:spLocks noGrp="1"/>
          </p:cNvSpPr>
          <p:nvPr>
            <p:ph type="title"/>
          </p:nvPr>
        </p:nvSpPr>
        <p:spPr/>
        <p:txBody>
          <a:bodyPr>
            <a:normAutofit fontScale="90000"/>
          </a:bodyPr>
          <a:lstStyle/>
          <a:p>
            <a:r>
              <a:rPr lang="pl-PL" b="1" dirty="0" smtClean="0"/>
              <a:t/>
            </a:r>
            <a:br>
              <a:rPr lang="pl-PL" b="1" dirty="0" smtClean="0"/>
            </a:br>
            <a:r>
              <a:rPr lang="pl-PL" dirty="0" smtClean="0"/>
              <a:t>Nowy Testament</a:t>
            </a:r>
            <a:br>
              <a:rPr lang="pl-PL" dirty="0" smtClean="0"/>
            </a:br>
            <a:endParaRPr lang="pl-PL"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dirty="0" smtClean="0"/>
              <a:t>czterech </a:t>
            </a:r>
            <a:r>
              <a:rPr lang="pl-PL" b="1" dirty="0" smtClean="0">
                <a:hlinkClick r:id="rId2" tooltip="Ewangelia"/>
              </a:rPr>
              <a:t>Ewangelii</a:t>
            </a:r>
            <a:r>
              <a:rPr lang="pl-PL" dirty="0" smtClean="0"/>
              <a:t> zawierających narracje o życiu, nauczaniu i czynach Jezusa Chrystusa,</a:t>
            </a:r>
          </a:p>
          <a:p>
            <a:r>
              <a:rPr lang="pl-PL" b="1" dirty="0" smtClean="0">
                <a:hlinkClick r:id="rId3" tooltip="Dzieje Apostolskie"/>
              </a:rPr>
              <a:t>Dziejów Apostolskich</a:t>
            </a:r>
            <a:r>
              <a:rPr lang="pl-PL" dirty="0" smtClean="0"/>
              <a:t> opisujących powstanie i rozwój wczesnego chrześcijaństwa oraz działalność apostołów, przede wszystkim </a:t>
            </a:r>
            <a:r>
              <a:rPr lang="pl-PL" dirty="0" smtClean="0">
                <a:hlinkClick r:id="rId4" tooltip="Piotr Apostoł"/>
              </a:rPr>
              <a:t>Piotra</a:t>
            </a:r>
            <a:r>
              <a:rPr lang="pl-PL" dirty="0" smtClean="0"/>
              <a:t> </a:t>
            </a:r>
            <a:r>
              <a:rPr lang="pl-PL" dirty="0" err="1" smtClean="0"/>
              <a:t>i</a:t>
            </a:r>
            <a:r>
              <a:rPr lang="pl-PL" dirty="0" err="1" smtClean="0">
                <a:hlinkClick r:id="rId5" tooltip="Paweł z Tarsu"/>
              </a:rPr>
              <a:t>Pawła</a:t>
            </a:r>
            <a:r>
              <a:rPr lang="pl-PL" dirty="0" smtClean="0"/>
              <a:t>,</a:t>
            </a:r>
          </a:p>
          <a:p>
            <a:r>
              <a:rPr lang="pl-PL" dirty="0" smtClean="0"/>
              <a:t>czternastu listów przypisywanych tradycyjnie apostołowi Pawłowi, zaadresowanych do pierwszych wspólnot chrześcijan (UWAGA: obecnie Listu do Hebrajczyków nie traktuje się jako pisma autorstwa św. Pawła),</a:t>
            </a:r>
          </a:p>
          <a:p>
            <a:r>
              <a:rPr lang="pl-PL" dirty="0" smtClean="0"/>
              <a:t>siedmiu tzw. </a:t>
            </a:r>
            <a:r>
              <a:rPr lang="pl-PL" i="1" dirty="0" smtClean="0"/>
              <a:t>listów powszechnych</a:t>
            </a:r>
            <a:r>
              <a:rPr lang="pl-PL" dirty="0" smtClean="0"/>
              <a:t> oraz</a:t>
            </a:r>
          </a:p>
          <a:p>
            <a:r>
              <a:rPr lang="pl-PL" dirty="0" smtClean="0"/>
              <a:t>jednej księgi prorockiej, zwanej </a:t>
            </a:r>
            <a:r>
              <a:rPr lang="pl-PL" b="1" dirty="0" smtClean="0">
                <a:hlinkClick r:id="rId6" tooltip="Apokalipsa świętego Jana"/>
              </a:rPr>
              <a:t>Apokalipsą lub Objawieniem św. Jana</a:t>
            </a:r>
            <a:r>
              <a:rPr lang="pl-PL" dirty="0" smtClean="0"/>
              <a:t>.</a:t>
            </a:r>
          </a:p>
          <a:p>
            <a:r>
              <a:rPr lang="pl-PL" dirty="0" smtClean="0"/>
              <a:t>Powyższa kolejność wynika z tradycji, a nie z chronologii powstania - przyjmuje się, że najwcześniejsze są niektóre z </a:t>
            </a:r>
            <a:r>
              <a:rPr lang="pl-PL" dirty="0" smtClean="0">
                <a:hlinkClick r:id="rId7" tooltip="Listy Pawła"/>
              </a:rPr>
              <a:t>Listów św. Pawła</a:t>
            </a:r>
            <a:r>
              <a:rPr lang="pl-PL" dirty="0" smtClean="0"/>
              <a:t>, a Ewangelie powstały później.</a:t>
            </a:r>
          </a:p>
          <a:p>
            <a:endParaRPr lang="pl-PL" dirty="0">
              <a:solidFill>
                <a:schemeClr val="accent5">
                  <a:lumMod val="40000"/>
                  <a:lumOff val="60000"/>
                </a:schemeClr>
              </a:solidFill>
            </a:endParaRPr>
          </a:p>
        </p:txBody>
      </p:sp>
      <p:sp>
        <p:nvSpPr>
          <p:cNvPr id="2" name="Tytuł 1"/>
          <p:cNvSpPr>
            <a:spLocks noGrp="1"/>
          </p:cNvSpPr>
          <p:nvPr>
            <p:ph type="title"/>
          </p:nvPr>
        </p:nvSpPr>
        <p:spPr/>
        <p:txBody>
          <a:bodyPr>
            <a:normAutofit fontScale="90000"/>
          </a:bodyPr>
          <a:lstStyle/>
          <a:p>
            <a:r>
              <a:rPr lang="pl-PL" b="0" dirty="0" smtClean="0"/>
              <a:t>Nowy Testament składa się z:</a:t>
            </a:r>
            <a:r>
              <a:rPr lang="pl-PL" b="1" dirty="0" smtClean="0"/>
              <a:t/>
            </a:r>
            <a:br>
              <a:rPr lang="pl-PL" b="1" dirty="0" smtClean="0"/>
            </a:br>
            <a:endParaRPr lang="pl-PL" dirty="0"/>
          </a:p>
        </p:txBody>
      </p:sp>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119</TotalTime>
  <Words>181</Words>
  <Application>Microsoft Office PowerPoint</Application>
  <PresentationFormat>Pokaz na ekranie (4:3)</PresentationFormat>
  <Paragraphs>36</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Hol</vt:lpstr>
      <vt:lpstr>Biblia </vt:lpstr>
      <vt:lpstr>Znaczenie słowa Biblia</vt:lpstr>
      <vt:lpstr>Kanon chrześcijański </vt:lpstr>
      <vt:lpstr>Stary testament  </vt:lpstr>
      <vt:lpstr>Na Stary Testament składa się, w zależności od uznawanego kanonu: </vt:lpstr>
      <vt:lpstr>  Historia Starego Testamentu </vt:lpstr>
      <vt:lpstr>Slajd 7</vt:lpstr>
      <vt:lpstr> Nowy Testament </vt:lpstr>
      <vt:lpstr>Nowy Testament składa się z: </vt:lpstr>
      <vt:lpstr>.</vt:lpstr>
      <vt:lpstr>Przekłady Biblii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Jagoda</dc:creator>
  <cp:lastModifiedBy>Paweł N</cp:lastModifiedBy>
  <cp:revision>15</cp:revision>
  <dcterms:created xsi:type="dcterms:W3CDTF">2010-11-15T20:12:16Z</dcterms:created>
  <dcterms:modified xsi:type="dcterms:W3CDTF">2020-03-26T11:04:44Z</dcterms:modified>
</cp:coreProperties>
</file>