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312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4" r:id="rId58"/>
    <p:sldId id="315" r:id="rId5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  <a:srgbClr val="65F2F9"/>
    <a:srgbClr val="CCFFFF"/>
    <a:srgbClr val="CC00FF"/>
    <a:srgbClr val="FF0066"/>
    <a:srgbClr val="FF99FF"/>
    <a:srgbClr val="FF6699"/>
    <a:srgbClr val="22D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74EA-59E2-49B2-AB11-ADD0EED6C81A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A376-DE46-48E8-9C44-1AA08878B6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28662" y="42860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latin typeface="Bookman Old Style" pitchFamily="18" charset="0"/>
              </a:rPr>
              <a:t>BOGOWIE GRECCY</a:t>
            </a:r>
            <a:endParaRPr lang="pl-PL" sz="5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Obraz 2" descr="big_MR-HI-07-DUO-Starozytna-Grecja---panstwo-i-kultura-przo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477019" cy="48577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642918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	</a:t>
            </a:r>
            <a:r>
              <a:rPr lang="pl-PL" sz="4400" b="1" dirty="0" smtClean="0">
                <a:latin typeface="Bookman Old Style" pitchFamily="18" charset="0"/>
              </a:rPr>
              <a:t>BOGOWIE </a:t>
            </a:r>
            <a:r>
              <a:rPr lang="pl-PL" sz="4400" b="1" dirty="0" smtClean="0">
                <a:solidFill>
                  <a:srgbClr val="FF0000"/>
                </a:solidFill>
                <a:latin typeface="Bookman Old Style" pitchFamily="18" charset="0"/>
              </a:rPr>
              <a:t>OLIMPIJSCY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00034" y="2071678"/>
            <a:ext cx="80724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Bookman Old Style" pitchFamily="18" charset="0"/>
              </a:rPr>
              <a:t>ZEUS WRAZ ZE SWOIMI ZWOLENNIKAMI ZA SIEDZIBĘ OBRALI SOBIE GÓRĘ OLIMP.</a:t>
            </a:r>
          </a:p>
          <a:p>
            <a:endParaRPr lang="pl-PL" dirty="0"/>
          </a:p>
        </p:txBody>
      </p:sp>
      <p:pic>
        <p:nvPicPr>
          <p:cNvPr id="4" name="Obraz 3" descr="240px-Greece_Mount_Olympus_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714752"/>
            <a:ext cx="3810005" cy="285750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290d556a5a1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7240422" cy="595583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g_Ze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28"/>
            <a:ext cx="3192583" cy="62865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429124" y="1428736"/>
            <a:ext cx="435771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latin typeface="Bookman Old Style" pitchFamily="18" charset="0"/>
              </a:rPr>
              <a:t>Zeus</a:t>
            </a:r>
            <a:r>
              <a:rPr lang="pl-PL" sz="4400" dirty="0">
                <a:latin typeface="Bookman Old Style" pitchFamily="18" charset="0"/>
              </a:rPr>
              <a:t> -władca bogów i ludzi, piorun, egida, orzeł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4.2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3371850" cy="59436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714744" y="500042"/>
            <a:ext cx="52149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Bookman Old Style" pitchFamily="18" charset="0"/>
              </a:rPr>
              <a:t>Hera </a:t>
            </a:r>
            <a:r>
              <a:rPr lang="pl-PL" sz="4000" dirty="0">
                <a:latin typeface="Bookman Old Style" pitchFamily="18" charset="0"/>
              </a:rPr>
              <a:t>- żona Zeusa, opiekunka małżeństwa </a:t>
            </a:r>
            <a:endParaRPr lang="pl-PL" sz="4000" dirty="0" smtClean="0">
              <a:latin typeface="Bookman Old Style" pitchFamily="18" charset="0"/>
            </a:endParaRPr>
          </a:p>
          <a:p>
            <a:r>
              <a:rPr lang="pl-PL" sz="4000" dirty="0" smtClean="0">
                <a:latin typeface="Bookman Old Style" pitchFamily="18" charset="0"/>
              </a:rPr>
              <a:t>i </a:t>
            </a:r>
            <a:r>
              <a:rPr lang="pl-PL" sz="4000" dirty="0">
                <a:latin typeface="Bookman Old Style" pitchFamily="18" charset="0"/>
              </a:rPr>
              <a:t>wierności, wachlarz </a:t>
            </a:r>
            <a:endParaRPr lang="pl-PL" sz="4000" dirty="0" smtClean="0">
              <a:latin typeface="Bookman Old Style" pitchFamily="18" charset="0"/>
            </a:endParaRPr>
          </a:p>
          <a:p>
            <a:r>
              <a:rPr lang="pl-PL" sz="4000" dirty="0" smtClean="0">
                <a:latin typeface="Bookman Old Style" pitchFamily="18" charset="0"/>
              </a:rPr>
              <a:t>z </a:t>
            </a:r>
            <a:r>
              <a:rPr lang="pl-PL" sz="4000" dirty="0">
                <a:latin typeface="Bookman Old Style" pitchFamily="18" charset="0"/>
              </a:rPr>
              <a:t>pawich piór, paw, kukułka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sejdon-Kopenha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5072066" cy="542928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643570" y="1071546"/>
            <a:ext cx="27860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latin typeface="Bookman Old Style" pitchFamily="18" charset="0"/>
              </a:rPr>
              <a:t>Posejdon</a:t>
            </a:r>
            <a:r>
              <a:rPr lang="pl-PL" sz="4400" dirty="0">
                <a:latin typeface="Bookman Old Style" pitchFamily="18" charset="0"/>
              </a:rPr>
              <a:t> </a:t>
            </a:r>
            <a:r>
              <a:rPr lang="pl-PL" sz="4400" dirty="0" smtClean="0">
                <a:latin typeface="Bookman Old Style" pitchFamily="18" charset="0"/>
              </a:rPr>
              <a:t>władca </a:t>
            </a:r>
            <a:r>
              <a:rPr lang="pl-PL" sz="4400" dirty="0">
                <a:latin typeface="Bookman Old Style" pitchFamily="18" charset="0"/>
              </a:rPr>
              <a:t>mórz, trójząb, delfin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73.Hades-et-Cerberus-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79"/>
            <a:ext cx="3643338" cy="579290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929190" y="785794"/>
            <a:ext cx="34290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  <a:latin typeface="Bookman Old Style" pitchFamily="18" charset="0"/>
              </a:rPr>
              <a:t>Hades </a:t>
            </a:r>
            <a:r>
              <a:rPr lang="pl-PL" sz="4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pl-PL" sz="4400" dirty="0">
                <a:solidFill>
                  <a:schemeClr val="bg1"/>
                </a:solidFill>
                <a:latin typeface="Bookman Old Style" pitchFamily="18" charset="0"/>
              </a:rPr>
              <a:t>władca krainy umarłych, berło, klucze, narcyz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50px-kore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607752" cy="614366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00628" y="1643050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Bookman Old Style" pitchFamily="18" charset="0"/>
              </a:rPr>
              <a:t>Kora/Persefona</a:t>
            </a:r>
            <a:r>
              <a:rPr lang="pl-PL" sz="36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pl-PL" sz="3600" dirty="0">
                <a:solidFill>
                  <a:schemeClr val="bg1"/>
                </a:solidFill>
                <a:latin typeface="Bookman Old Style" pitchFamily="18" charset="0"/>
              </a:rPr>
              <a:t>żona </a:t>
            </a:r>
            <a:r>
              <a:rPr lang="pl-PL" sz="3600" dirty="0" err="1">
                <a:solidFill>
                  <a:schemeClr val="bg1"/>
                </a:solidFill>
                <a:latin typeface="Bookman Old Style" pitchFamily="18" charset="0"/>
              </a:rPr>
              <a:t>Hadesa</a:t>
            </a:r>
            <a:endParaRPr lang="pl-PL" sz="3600" dirty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atue_recoltes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500042"/>
            <a:ext cx="3506305" cy="578647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Demeter - bogini urodzaju, kłosy zb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ż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29058" y="1428736"/>
            <a:ext cx="47863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latin typeface="Bookman Old Style" pitchFamily="18" charset="0"/>
              </a:rPr>
              <a:t>Demeter</a:t>
            </a:r>
            <a:r>
              <a:rPr lang="pl-PL" sz="6000" dirty="0">
                <a:latin typeface="Bookman Old Style" pitchFamily="18" charset="0"/>
              </a:rPr>
              <a:t> </a:t>
            </a:r>
            <a:r>
              <a:rPr lang="pl-PL" sz="6000" dirty="0" smtClean="0">
                <a:latin typeface="Bookman Old Style" pitchFamily="18" charset="0"/>
              </a:rPr>
              <a:t> </a:t>
            </a:r>
            <a:r>
              <a:rPr lang="pl-PL" sz="4400" dirty="0">
                <a:latin typeface="Bookman Old Style" pitchFamily="18" charset="0"/>
              </a:rPr>
              <a:t>bogini urodzaju, kłosy zbóż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-veronese-rzezba-hest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3714776" cy="58502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86248" y="1571612"/>
            <a:ext cx="43577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atin typeface="Bookman Old Style" pitchFamily="18" charset="0"/>
              </a:rPr>
              <a:t>Hestia</a:t>
            </a:r>
            <a:r>
              <a:rPr lang="pl-PL" sz="4800" dirty="0">
                <a:latin typeface="Bookman Old Style" pitchFamily="18" charset="0"/>
              </a:rPr>
              <a:t> </a:t>
            </a:r>
            <a:r>
              <a:rPr lang="pl-PL" sz="4800" dirty="0" smtClean="0">
                <a:latin typeface="Bookman Old Style" pitchFamily="18" charset="0"/>
              </a:rPr>
              <a:t> </a:t>
            </a:r>
            <a:r>
              <a:rPr lang="pl-PL" sz="3200" dirty="0">
                <a:latin typeface="Bookman Old Style" pitchFamily="18" charset="0"/>
              </a:rPr>
              <a:t>patronka ogniska domowego, płomień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res-grecki-bog-wojny-figura-veronese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8596" y="357165"/>
            <a:ext cx="3786214" cy="609708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429124" y="500042"/>
            <a:ext cx="41434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latin typeface="Bookman Old Style" pitchFamily="18" charset="0"/>
              </a:rPr>
              <a:t>Ares</a:t>
            </a:r>
            <a:r>
              <a:rPr lang="pl-PL" sz="6000" dirty="0">
                <a:latin typeface="Bookman Old Style" pitchFamily="18" charset="0"/>
              </a:rPr>
              <a:t> </a:t>
            </a:r>
            <a:endParaRPr lang="pl-PL" sz="6000" dirty="0" smtClean="0">
              <a:latin typeface="Bookman Old Style" pitchFamily="18" charset="0"/>
            </a:endParaRPr>
          </a:p>
          <a:p>
            <a:pPr algn="ctr"/>
            <a:r>
              <a:rPr lang="pl-PL" sz="5400" dirty="0" smtClean="0">
                <a:latin typeface="Bookman Old Style" pitchFamily="18" charset="0"/>
              </a:rPr>
              <a:t>bóg </a:t>
            </a:r>
            <a:r>
              <a:rPr lang="pl-PL" sz="5400" dirty="0">
                <a:latin typeface="Bookman Old Style" pitchFamily="18" charset="0"/>
              </a:rPr>
              <a:t>wojny, pies, wilk, sęp, włócznia, tarcza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ide_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66"/>
            <a:ext cx="7694837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Venus z Arles fot. Daniel Lebée, Carine Deambr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859210" cy="607697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71868" y="500042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latin typeface="Bookman Old Style" pitchFamily="18" charset="0"/>
              </a:rPr>
              <a:t>Afrodyta</a:t>
            </a:r>
            <a:r>
              <a:rPr lang="pl-PL" sz="6000" dirty="0">
                <a:latin typeface="Bookman Old Style" pitchFamily="18" charset="0"/>
              </a:rPr>
              <a:t> </a:t>
            </a:r>
            <a:r>
              <a:rPr lang="pl-PL" sz="6000" dirty="0" smtClean="0">
                <a:latin typeface="Bookman Old Style" pitchFamily="18" charset="0"/>
              </a:rPr>
              <a:t> </a:t>
            </a:r>
            <a:r>
              <a:rPr lang="pl-PL" sz="5400" dirty="0">
                <a:latin typeface="Bookman Old Style" pitchFamily="18" charset="0"/>
              </a:rPr>
              <a:t>bogini miłości, gołąb, muszla, róża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efajsots-l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4128406" cy="597793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43438" y="857232"/>
            <a:ext cx="421484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latin typeface="Bookman Old Style" pitchFamily="18" charset="0"/>
              </a:rPr>
              <a:t>Hefajstos</a:t>
            </a:r>
            <a:r>
              <a:rPr lang="pl-PL" sz="6000" dirty="0">
                <a:latin typeface="Bookman Old Style" pitchFamily="18" charset="0"/>
              </a:rPr>
              <a:t> </a:t>
            </a:r>
            <a:r>
              <a:rPr lang="pl-PL" sz="6000" dirty="0" smtClean="0">
                <a:latin typeface="Bookman Old Style" pitchFamily="18" charset="0"/>
              </a:rPr>
              <a:t> </a:t>
            </a:r>
            <a:r>
              <a:rPr lang="pl-PL" sz="4400" dirty="0">
                <a:latin typeface="Bookman Old Style" pitchFamily="18" charset="0"/>
              </a:rPr>
              <a:t>bóg ognia, kowalstwa, złotnictwa, młot, kowadło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elvedere_Apollo_Pio-Clementino_Inv1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3727200" cy="60007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6248" y="1428736"/>
            <a:ext cx="45720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FFFF00"/>
                </a:solidFill>
                <a:latin typeface="Bookman Old Style" pitchFamily="18" charset="0"/>
              </a:rPr>
              <a:t>APOLLO</a:t>
            </a:r>
            <a:r>
              <a:rPr lang="pl-PL" sz="6000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  <a:r>
              <a:rPr lang="pl-PL" sz="4800" dirty="0" smtClean="0">
                <a:solidFill>
                  <a:srgbClr val="FFFF00"/>
                </a:solidFill>
                <a:latin typeface="Bookman Old Style" pitchFamily="18" charset="0"/>
              </a:rPr>
              <a:t>BÓG SZTUKI, LIRA, 9 MUZ</a:t>
            </a:r>
            <a:endParaRPr lang="pl-PL" sz="4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8a7818d7a917412520fd82721f38766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512656" cy="607220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143372" y="928670"/>
            <a:ext cx="45720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  <a:latin typeface="Bookman Old Style" pitchFamily="18" charset="0"/>
              </a:rPr>
              <a:t>ARTEMIDA</a:t>
            </a:r>
            <a:r>
              <a:rPr lang="pl-PL" sz="5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pl-PL" sz="4000" dirty="0" smtClean="0">
                <a:solidFill>
                  <a:schemeClr val="bg1"/>
                </a:solidFill>
                <a:latin typeface="Bookman Old Style" pitchFamily="18" charset="0"/>
              </a:rPr>
              <a:t>BOGINI ŁOWÓW, LASÓW, ŁĄK. ŁUK I STRZAŁY W KOŁCZANIE, ŁANIA</a:t>
            </a:r>
            <a:endParaRPr lang="pl-PL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el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282" y="1357298"/>
            <a:ext cx="5819734" cy="450059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86512" y="2786058"/>
            <a:ext cx="25717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Bookman Old Style" pitchFamily="18" charset="0"/>
              </a:rPr>
              <a:t>HELIOS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</a:p>
          <a:p>
            <a:r>
              <a:rPr lang="pl-PL" sz="3200" dirty="0" smtClean="0">
                <a:latin typeface="Bookman Old Style" pitchFamily="18" charset="0"/>
              </a:rPr>
              <a:t>bóg słońca, ognisty rydwan zaprzężony w ogniste rumaki</a:t>
            </a:r>
          </a:p>
          <a:p>
            <a:endParaRPr lang="pl-PL" dirty="0"/>
          </a:p>
        </p:txBody>
      </p:sp>
      <p:pic>
        <p:nvPicPr>
          <p:cNvPr id="4" name="Obraz 3" descr="Helios - Rod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14290"/>
            <a:ext cx="2628907" cy="262890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itologia-grecka-piotrek-vic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8" y="407456"/>
            <a:ext cx="8159846" cy="595050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4541739" cy="585791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72066" y="1500174"/>
            <a:ext cx="3786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smtClean="0">
                <a:latin typeface="Bookman Old Style" pitchFamily="18" charset="0"/>
              </a:rPr>
              <a:t>BOGINI ŚWITU</a:t>
            </a:r>
            <a:endParaRPr lang="pl-PL" sz="6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0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rospiccadillycir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14290"/>
            <a:ext cx="4216562" cy="635795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596" y="785794"/>
            <a:ext cx="4000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latin typeface="Bookman Old Style" pitchFamily="18" charset="0"/>
              </a:rPr>
              <a:t>EROS</a:t>
            </a:r>
            <a:r>
              <a:rPr lang="pl-PL" sz="4400" dirty="0" smtClean="0">
                <a:latin typeface="Bookman Old Style" pitchFamily="18" charset="0"/>
              </a:rPr>
              <a:t> - patron zakochanych, skrzydlate dziecko z łukiem i strzałami</a:t>
            </a:r>
            <a:endParaRPr lang="pl-PL" sz="4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a956b8b76aee1bfcd70f07d08e2a50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4986808" cy="60007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429256" y="333136"/>
            <a:ext cx="35004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Bookman Old Style" pitchFamily="18" charset="0"/>
              </a:rPr>
              <a:t>HERMES</a:t>
            </a:r>
            <a:r>
              <a:rPr lang="pl-PL" sz="4000" dirty="0" smtClean="0">
                <a:latin typeface="Bookman Old Style" pitchFamily="18" charset="0"/>
              </a:rPr>
              <a:t> - </a:t>
            </a:r>
            <a:r>
              <a:rPr lang="pl-PL" sz="3200" dirty="0" smtClean="0">
                <a:latin typeface="Bookman Old Style" pitchFamily="18" charset="0"/>
              </a:rPr>
              <a:t>boski posłaniec, </a:t>
            </a:r>
            <a:r>
              <a:rPr lang="pl-PL" sz="4000" dirty="0" smtClean="0">
                <a:latin typeface="Bookman Old Style" pitchFamily="18" charset="0"/>
              </a:rPr>
              <a:t>bóg kupców </a:t>
            </a:r>
          </a:p>
          <a:p>
            <a:r>
              <a:rPr lang="pl-PL" sz="4000" dirty="0" smtClean="0">
                <a:latin typeface="Bookman Old Style" pitchFamily="18" charset="0"/>
              </a:rPr>
              <a:t>i złodziei, skrzydlate sandały i kapelusz, </a:t>
            </a:r>
            <a:r>
              <a:rPr lang="pl-PL" sz="4000" dirty="0" err="1" smtClean="0">
                <a:latin typeface="Bookman Old Style" pitchFamily="18" charset="0"/>
              </a:rPr>
              <a:t>kadyceusz</a:t>
            </a:r>
            <a:endParaRPr lang="pl-PL" sz="4000" dirty="0" smtClean="0">
              <a:latin typeface="Bookman Old Style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_02_medic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4643470" cy="515941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14282" y="500042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Kaduceusz był oznaką nietykalności. Laska ta służyła do uśmierzania sporów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29190" y="1000108"/>
            <a:ext cx="4000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 smtClean="0">
                <a:latin typeface="Bookman Old Style" pitchFamily="18" charset="0"/>
              </a:rPr>
              <a:t>Hermes oszukał Apolla, a gdy rzecz się wydała, aby przebłagać rozgniewanego brata, ofiarował mu cytrę ze skorupy żółwia. Apollo tak się ucieszył, że dał mu w zamian laseczkę z leszczyny, która miała cudowną właściwość uśmierzania sporów i godzenia nieprzyjaciół. Gdy ją Hermes rzucił między dwa walczące ze sobą węże, one natychmiast przestały się gryźć i zgodnie oplotły się dokoła laski, nachylając ku sobie głowy. Tak powstał kaduceusz, z którym Hermes nigdy się nie rozstawał</a:t>
            </a:r>
            <a:r>
              <a:rPr lang="pl-PL" b="1" dirty="0" smtClean="0">
                <a:latin typeface="Bookman Old Style" pitchFamily="18" charset="0"/>
              </a:rPr>
              <a:t>. 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ling_images_3eb1316b34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95252"/>
            <a:ext cx="5857884" cy="6262706"/>
          </a:xfrm>
          <a:prstGeom prst="irregularSeal1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42844" y="1214422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Bookman Old Style" pitchFamily="18" charset="0"/>
              </a:rPr>
              <a:t>NA POCZĄTKU BYŁ </a:t>
            </a:r>
            <a:r>
              <a:rPr lang="pl-PL" sz="4000" b="1" dirty="0" smtClean="0">
                <a:latin typeface="Bookman Old Style" pitchFamily="18" charset="0"/>
              </a:rPr>
              <a:t>CHAOS…</a:t>
            </a:r>
            <a:endParaRPr lang="pl-PL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3000">
              <a:srgbClr val="D4DEFF"/>
            </a:gs>
            <a:gs pos="83000">
              <a:srgbClr val="D4DEFF"/>
            </a:gs>
            <a:gs pos="100000">
              <a:srgbClr val="CC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20px-Schadow_Grabmal_Alexander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686711" cy="607223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429124" y="642918"/>
            <a:ext cx="42862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atin typeface="Bookman Old Style" pitchFamily="18" charset="0"/>
              </a:rPr>
              <a:t>HYPNOS</a:t>
            </a:r>
            <a:r>
              <a:rPr lang="pl-PL" sz="4800" dirty="0" smtClean="0">
                <a:latin typeface="Bookman Old Style" pitchFamily="18" charset="0"/>
              </a:rPr>
              <a:t> - bóg snu, skrzydła </a:t>
            </a:r>
          </a:p>
          <a:p>
            <a:pPr algn="ctr"/>
            <a:r>
              <a:rPr lang="pl-PL" sz="4800" dirty="0" smtClean="0">
                <a:latin typeface="Bookman Old Style" pitchFamily="18" charset="0"/>
              </a:rPr>
              <a:t>u ramion, kwiat maku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CC00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22000">
              <a:srgbClr val="CCCCFF">
                <a:alpha val="8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ide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00108"/>
            <a:ext cx="7046451" cy="4786346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00px-Schadow_Grabmal_Alexander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357166"/>
            <a:ext cx="4190671" cy="592935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786314" y="714356"/>
            <a:ext cx="392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FF00"/>
                </a:solidFill>
                <a:latin typeface="Bookman Old Style" pitchFamily="18" charset="0"/>
              </a:rPr>
              <a:t>TANATOS</a:t>
            </a:r>
            <a:r>
              <a:rPr lang="pl-PL" sz="4800" dirty="0" smtClean="0">
                <a:latin typeface="Bookman Old Style" pitchFamily="18" charset="0"/>
              </a:rPr>
              <a:t> - bóg śmierci, czarne skrzydła, zgaszona pochodnia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g_3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037" y="214290"/>
            <a:ext cx="3645243" cy="614366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4282" y="0"/>
            <a:ext cx="46434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Bookman Old Style" pitchFamily="18" charset="0"/>
              </a:rPr>
              <a:t>TEMIDA</a:t>
            </a:r>
            <a:r>
              <a:rPr lang="pl-PL" sz="32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pl-PL" sz="3000" dirty="0" smtClean="0">
                <a:latin typeface="Bookman Old Style" pitchFamily="18" charset="0"/>
              </a:rPr>
              <a:t>bogini sprawiedliwości : </a:t>
            </a:r>
          </a:p>
          <a:p>
            <a:pPr algn="ctr"/>
            <a:r>
              <a:rPr lang="pl-PL" sz="3600" b="1" dirty="0" smtClean="0">
                <a:latin typeface="Bookman Old Style" pitchFamily="18" charset="0"/>
              </a:rPr>
              <a:t>waga</a:t>
            </a:r>
            <a:r>
              <a:rPr lang="pl-PL" sz="3600" dirty="0" smtClean="0">
                <a:latin typeface="Bookman Old Style" pitchFamily="18" charset="0"/>
              </a:rPr>
              <a:t> - ważyła racje spierających się stron</a:t>
            </a:r>
          </a:p>
          <a:p>
            <a:pPr algn="ctr"/>
            <a:r>
              <a:rPr lang="pl-PL" sz="3600" b="1" dirty="0" smtClean="0">
                <a:latin typeface="Bookman Old Style" pitchFamily="18" charset="0"/>
              </a:rPr>
              <a:t>miecz</a:t>
            </a:r>
            <a:r>
              <a:rPr lang="pl-PL" sz="3600" dirty="0" smtClean="0">
                <a:latin typeface="Bookman Old Style" pitchFamily="18" charset="0"/>
              </a:rPr>
              <a:t> - symbol nieuchronności kary</a:t>
            </a:r>
          </a:p>
          <a:p>
            <a:pPr algn="ctr"/>
            <a:r>
              <a:rPr lang="pl-PL" sz="3600" b="1" dirty="0" smtClean="0">
                <a:latin typeface="Bookman Old Style" pitchFamily="18" charset="0"/>
              </a:rPr>
              <a:t>zasłonięte oczy </a:t>
            </a:r>
            <a:r>
              <a:rPr lang="pl-PL" sz="3600" dirty="0" smtClean="0">
                <a:latin typeface="Bookman Old Style" pitchFamily="18" charset="0"/>
              </a:rPr>
              <a:t>- każdy wobec sprawiedliwości jest równy.  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oir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7715304" cy="484778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7158" y="5214950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Bookman Old Style" pitchFamily="18" charset="0"/>
              </a:rPr>
              <a:t>Boginie losu </a:t>
            </a:r>
            <a:r>
              <a:rPr lang="pl-PL" sz="4000" b="1" dirty="0" smtClean="0">
                <a:latin typeface="Bookman Old Style" pitchFamily="18" charset="0"/>
              </a:rPr>
              <a:t>MOJRY</a:t>
            </a:r>
            <a:r>
              <a:rPr lang="pl-PL" sz="4000" dirty="0" smtClean="0">
                <a:latin typeface="Bookman Old Style" pitchFamily="18" charset="0"/>
              </a:rPr>
              <a:t> - przędły nić ludzkiego życia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NGANS_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143404" cy="2046842"/>
          </a:xfrm>
          <a:prstGeom prst="rect">
            <a:avLst/>
          </a:prstGeom>
        </p:spPr>
      </p:pic>
      <p:pic>
        <p:nvPicPr>
          <p:cNvPr id="6" name="Obraz 5" descr="SNGCop_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500306"/>
            <a:ext cx="4143372" cy="2106214"/>
          </a:xfrm>
          <a:prstGeom prst="rect">
            <a:avLst/>
          </a:prstGeom>
        </p:spPr>
      </p:pic>
      <p:pic>
        <p:nvPicPr>
          <p:cNvPr id="7" name="Obraz 6" descr="tumblr_migj89tQkd1rgfuxjo1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28"/>
            <a:ext cx="4483955" cy="200026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85720" y="4786322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Bookman Old Style" pitchFamily="18" charset="0"/>
              </a:rPr>
              <a:t>OBOL </a:t>
            </a:r>
            <a:r>
              <a:rPr lang="pl-PL" sz="3600" dirty="0" smtClean="0">
                <a:latin typeface="Bookman Old Style" pitchFamily="18" charset="0"/>
              </a:rPr>
              <a:t>- drobna moneta wkładana do ust zmarłego, opłata dla </a:t>
            </a:r>
            <a:r>
              <a:rPr lang="pl-PL" sz="3600" b="1" dirty="0" smtClean="0">
                <a:latin typeface="Bookman Old Style" pitchFamily="18" charset="0"/>
              </a:rPr>
              <a:t>CHARONA</a:t>
            </a:r>
            <a:endParaRPr lang="pl-PL" sz="3600" dirty="0" smtClean="0">
              <a:latin typeface="Bookman Old Style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ide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563006" cy="6000792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22a6f74621116f960d3e6031304ac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158" y="428604"/>
            <a:ext cx="4572013" cy="57150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214942" y="785794"/>
            <a:ext cx="35004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atin typeface="Bookman Old Style" pitchFamily="18" charset="0"/>
              </a:rPr>
              <a:t>STYKS</a:t>
            </a:r>
            <a:r>
              <a:rPr lang="pl-PL" sz="4400" dirty="0" smtClean="0">
                <a:latin typeface="Bookman Old Style" pitchFamily="18" charset="0"/>
              </a:rPr>
              <a:t> - rzeka  otaczająca HADES</a:t>
            </a:r>
          </a:p>
          <a:p>
            <a:pPr algn="ctr"/>
            <a:r>
              <a:rPr lang="pl-PL" sz="4400" b="1" dirty="0" smtClean="0">
                <a:latin typeface="Bookman Old Style" pitchFamily="18" charset="0"/>
              </a:rPr>
              <a:t>CHARON</a:t>
            </a:r>
            <a:r>
              <a:rPr lang="pl-PL" sz="4400" dirty="0" smtClean="0">
                <a:latin typeface="Bookman Old Style" pitchFamily="18" charset="0"/>
              </a:rPr>
              <a:t> - przewoźnik przez Styks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214290"/>
            <a:ext cx="82868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Kraina zmarłych dzieliła się na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3 części: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wyjątkowo zasłużeni ludzie po wypiciu wody z rzeki zapomnienia - </a:t>
            </a:r>
            <a:r>
              <a:rPr lang="pl-PL" sz="3600" b="1" dirty="0" smtClean="0">
                <a:solidFill>
                  <a:schemeClr val="bg1"/>
                </a:solidFill>
                <a:latin typeface="Bookman Old Style" pitchFamily="18" charset="0"/>
              </a:rPr>
              <a:t>LETY</a:t>
            </a:r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 żyli błogo na </a:t>
            </a:r>
          </a:p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Bookman Old Style" pitchFamily="18" charset="0"/>
              </a:rPr>
              <a:t>POLACH ELIZEJSKICH</a:t>
            </a:r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Niczym nie wyróżniający się szli do </a:t>
            </a:r>
            <a:r>
              <a:rPr lang="pl-PL" sz="3600" b="1" dirty="0" smtClean="0">
                <a:solidFill>
                  <a:schemeClr val="bg1"/>
                </a:solidFill>
                <a:latin typeface="Bookman Old Style" pitchFamily="18" charset="0"/>
              </a:rPr>
              <a:t>EREBU</a:t>
            </a:r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Ci, którzy narazili się bogom, byli strącani do</a:t>
            </a:r>
            <a:r>
              <a:rPr lang="pl-PL" sz="3600" b="1" dirty="0" smtClean="0">
                <a:solidFill>
                  <a:schemeClr val="bg1"/>
                </a:solidFill>
                <a:latin typeface="Bookman Old Style" pitchFamily="18" charset="0"/>
              </a:rPr>
              <a:t> TARTARU</a:t>
            </a:r>
            <a:r>
              <a:rPr lang="pl-PL" sz="3600" dirty="0" smtClean="0">
                <a:solidFill>
                  <a:schemeClr val="bg1"/>
                </a:solidFill>
                <a:latin typeface="Bookman Old Style" pitchFamily="18" charset="0"/>
              </a:rPr>
              <a:t>, gdzie cierpieli wieczne męki.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_G_Trautmann_Das_brennende_Tro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6858048" cy="5411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71472" y="357166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Bookman Old Style" pitchFamily="18" charset="0"/>
              </a:rPr>
              <a:t>WOJNA TROJAŃSKA</a:t>
            </a:r>
            <a:endParaRPr lang="pl-PL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22DB0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a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0"/>
            <a:ext cx="4247313" cy="450059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0034" y="528638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Bookman Old Style" pitchFamily="18" charset="0"/>
              </a:rPr>
              <a:t>WYŁONIŁA SIĘ Z NIEGO </a:t>
            </a:r>
          </a:p>
          <a:p>
            <a:pPr algn="ctr"/>
            <a:r>
              <a:rPr lang="pl-PL" sz="3200" b="1" dirty="0" smtClean="0">
                <a:latin typeface="Bookman Old Style" pitchFamily="18" charset="0"/>
              </a:rPr>
              <a:t>GAJA - ZIEMIA</a:t>
            </a:r>
            <a:endParaRPr lang="pl-PL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omer_British_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175400" cy="4000504"/>
          </a:xfrm>
          <a:prstGeom prst="rect">
            <a:avLst/>
          </a:prstGeom>
        </p:spPr>
      </p:pic>
      <p:pic>
        <p:nvPicPr>
          <p:cNvPr id="3" name="Obraz 2" descr="800px-William-Adolphe_Bouguereau_(1825-1905)_-_Homer_and_his_Guide_(187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15076"/>
            <a:ext cx="3114684" cy="456690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71868" y="214290"/>
            <a:ext cx="5214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Bookman Old Style" pitchFamily="18" charset="0"/>
              </a:rPr>
              <a:t>HOMER</a:t>
            </a:r>
            <a:r>
              <a:rPr lang="pl-PL" sz="2000" dirty="0" smtClean="0">
                <a:latin typeface="Bookman Old Style" pitchFamily="18" charset="0"/>
              </a:rPr>
              <a:t> – niewidomy grecki pieśniarz wędrowny i recytator. Do jego dzieł zalicza się eposy: </a:t>
            </a:r>
            <a:r>
              <a:rPr lang="pl-PL" sz="2400" b="1" i="1" dirty="0" smtClean="0">
                <a:latin typeface="Bookman Old Style" pitchFamily="18" charset="0"/>
              </a:rPr>
              <a:t>Iliadę</a:t>
            </a:r>
            <a:r>
              <a:rPr lang="pl-PL" sz="2000" dirty="0" smtClean="0">
                <a:latin typeface="Bookman Old Style" pitchFamily="18" charset="0"/>
              </a:rPr>
              <a:t> (opowieść o WOJNIE TROJAŃSKIEJ) i </a:t>
            </a:r>
            <a:r>
              <a:rPr lang="pl-PL" sz="2400" b="1" i="1" dirty="0" smtClean="0">
                <a:latin typeface="Bookman Old Style" pitchFamily="18" charset="0"/>
              </a:rPr>
              <a:t>Odyseję </a:t>
            </a:r>
            <a:r>
              <a:rPr lang="pl-PL" sz="2000" i="1" dirty="0" smtClean="0">
                <a:latin typeface="Bookman Old Style" pitchFamily="18" charset="0"/>
              </a:rPr>
              <a:t>(</a:t>
            </a:r>
            <a:r>
              <a:rPr lang="pl-PL" sz="2000" dirty="0" smtClean="0">
                <a:latin typeface="Bookman Old Style" pitchFamily="18" charset="0"/>
              </a:rPr>
              <a:t>opowieść o POWROCIE ODYSEUSZA DO ITAKI</a:t>
            </a:r>
            <a:r>
              <a:rPr lang="pl-PL" sz="2000" i="1" dirty="0" smtClean="0">
                <a:latin typeface="Bookman Old Style" pitchFamily="18" charset="0"/>
              </a:rPr>
              <a:t>). </a:t>
            </a:r>
            <a:endParaRPr lang="pl-PL" sz="2000" dirty="0"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7158" y="4714884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Bookman Old Style" pitchFamily="18" charset="0"/>
              </a:rPr>
              <a:t>Żaden poeta grecki nie przewyższył sławą Homera. Wznoszono poświęcone mu świątynie, stawiano jego posągi.  </a:t>
            </a:r>
            <a:endParaRPr lang="pl-PL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271_troja_8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5000660" cy="355046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4282" y="3643314"/>
            <a:ext cx="8643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Bookman Old Style" pitchFamily="18" charset="0"/>
              </a:rPr>
              <a:t>Starożytna Grecja nie była jednym państwem. Tworzyły ją miasta-państwa</a:t>
            </a:r>
            <a:r>
              <a:rPr lang="pl-PL" sz="2000" dirty="0" smtClean="0">
                <a:latin typeface="Bookman Old Style" pitchFamily="18" charset="0"/>
              </a:rPr>
              <a:t> - w ich skład wchodziły, oprócz miasta, także okoliczne ziemie wraz z lokalnymi wsiami i mniejszymi miejscowościami.</a:t>
            </a:r>
          </a:p>
          <a:p>
            <a:pPr algn="ctr"/>
            <a:r>
              <a:rPr lang="pl-PL" sz="2000" dirty="0" smtClean="0">
                <a:latin typeface="Bookman Old Style" pitchFamily="18" charset="0"/>
              </a:rPr>
              <a:t>Każde miało swojego króla i rządziło się swoimi prawami.</a:t>
            </a:r>
          </a:p>
          <a:p>
            <a:pPr algn="ctr"/>
            <a:r>
              <a:rPr lang="pl-PL" sz="2000" dirty="0" smtClean="0">
                <a:latin typeface="Bookman Old Style" pitchFamily="18" charset="0"/>
              </a:rPr>
              <a:t>Menelaos - Sparta</a:t>
            </a:r>
          </a:p>
          <a:p>
            <a:pPr algn="ctr"/>
            <a:r>
              <a:rPr lang="pl-PL" sz="2000" dirty="0" err="1" smtClean="0">
                <a:latin typeface="Bookman Old Style" pitchFamily="18" charset="0"/>
              </a:rPr>
              <a:t>Aganemnon</a:t>
            </a:r>
            <a:r>
              <a:rPr lang="pl-PL" sz="2000" dirty="0" smtClean="0">
                <a:latin typeface="Bookman Old Style" pitchFamily="18" charset="0"/>
              </a:rPr>
              <a:t> - Mykeny</a:t>
            </a:r>
          </a:p>
          <a:p>
            <a:pPr algn="ctr"/>
            <a:r>
              <a:rPr lang="pl-PL" sz="2000" dirty="0" smtClean="0">
                <a:latin typeface="Bookman Old Style" pitchFamily="18" charset="0"/>
              </a:rPr>
              <a:t>Odyseusz- Itaka</a:t>
            </a:r>
          </a:p>
          <a:p>
            <a:pPr algn="ctr"/>
            <a:r>
              <a:rPr lang="pl-PL" sz="2000" dirty="0" smtClean="0">
                <a:latin typeface="Bookman Old Style" pitchFamily="18" charset="0"/>
              </a:rPr>
              <a:t>Priam - Troja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913761_f4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4919304" cy="492922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57818" y="785794"/>
            <a:ext cx="3571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ookman Old Style" pitchFamily="18" charset="0"/>
              </a:rPr>
              <a:t>Wszystko zaczęło się od tego, że </a:t>
            </a:r>
            <a:r>
              <a:rPr lang="pl-PL" sz="3600" b="1" dirty="0" smtClean="0">
                <a:latin typeface="Bookman Old Style" pitchFamily="18" charset="0"/>
              </a:rPr>
              <a:t>TETYDA</a:t>
            </a:r>
            <a:r>
              <a:rPr lang="pl-PL" sz="3600" dirty="0" smtClean="0">
                <a:latin typeface="Bookman Old Style" pitchFamily="18" charset="0"/>
              </a:rPr>
              <a:t> </a:t>
            </a:r>
            <a:r>
              <a:rPr lang="pl-PL" sz="2400" dirty="0" smtClean="0">
                <a:latin typeface="Bookman Old Style" pitchFamily="18" charset="0"/>
              </a:rPr>
              <a:t>(bogini) </a:t>
            </a:r>
          </a:p>
          <a:p>
            <a:r>
              <a:rPr lang="pl-PL" sz="3600" dirty="0" smtClean="0">
                <a:latin typeface="Bookman Old Style" pitchFamily="18" charset="0"/>
              </a:rPr>
              <a:t>i </a:t>
            </a:r>
            <a:r>
              <a:rPr lang="pl-PL" sz="3600" b="1" dirty="0" smtClean="0">
                <a:latin typeface="Bookman Old Style" pitchFamily="18" charset="0"/>
              </a:rPr>
              <a:t>PELEUS </a:t>
            </a:r>
            <a:r>
              <a:rPr lang="pl-PL" sz="2400" dirty="0" smtClean="0">
                <a:latin typeface="Bookman Old Style" pitchFamily="18" charset="0"/>
              </a:rPr>
              <a:t>(śmiertelnik) </a:t>
            </a:r>
            <a:r>
              <a:rPr lang="pl-PL" sz="3600" dirty="0" smtClean="0">
                <a:latin typeface="Bookman Old Style" pitchFamily="18" charset="0"/>
              </a:rPr>
              <a:t>pokochali się </a:t>
            </a:r>
          </a:p>
          <a:p>
            <a:r>
              <a:rPr lang="pl-PL" sz="3600" dirty="0" smtClean="0">
                <a:latin typeface="Bookman Old Style" pitchFamily="18" charset="0"/>
              </a:rPr>
              <a:t>i postanowili się pobrać.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ris_Antikensammlung_Berlin_F17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14290"/>
            <a:ext cx="4643470" cy="497514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596" y="5429264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Bookman Old Style" pitchFamily="18" charset="0"/>
              </a:rPr>
              <a:t>Żeby uniknąć kłótni przy weselnym stole nie zaprosili na ślub</a:t>
            </a:r>
            <a:r>
              <a:rPr lang="pl-PL" sz="2400" b="1" dirty="0" smtClean="0">
                <a:latin typeface="Bookman Old Style" pitchFamily="18" charset="0"/>
              </a:rPr>
              <a:t> ERIS </a:t>
            </a:r>
            <a:r>
              <a:rPr lang="pl-PL" sz="2400" dirty="0" smtClean="0">
                <a:latin typeface="Bookman Old Style" pitchFamily="18" charset="0"/>
              </a:rPr>
              <a:t>- bogini niezgody.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ellenic_mythology_eris_goddess_of_discord_by_emanuellakozas-d5hj22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928670"/>
            <a:ext cx="4057650" cy="5676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4282" y="857232"/>
            <a:ext cx="44291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Bookman Old Style" pitchFamily="18" charset="0"/>
              </a:rPr>
              <a:t>ERIS</a:t>
            </a:r>
            <a:r>
              <a:rPr lang="pl-PL" sz="3200" dirty="0" smtClean="0">
                <a:latin typeface="Bookman Old Style" pitchFamily="18" charset="0"/>
              </a:rPr>
              <a:t> dowiedziała sie o tym i postanowiła się zemścić. Nieoczekiwanie pojawiła się na przyjęciu i rzuciła na stół złote jabłko z napisem: </a:t>
            </a:r>
          </a:p>
          <a:p>
            <a:r>
              <a:rPr lang="pl-PL" sz="3200" dirty="0" smtClean="0">
                <a:latin typeface="Bookman Old Style" pitchFamily="18" charset="0"/>
              </a:rPr>
              <a:t>"Dla najpiękniejszej". 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214942" y="500042"/>
            <a:ext cx="36433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Bookman Old Style" pitchFamily="18" charset="0"/>
              </a:rPr>
              <a:t>Wszystkie boginie chciały je mieć. Najzażarciej spierały się </a:t>
            </a:r>
            <a:r>
              <a:rPr lang="pl-PL" sz="2400" b="1" dirty="0" smtClean="0">
                <a:latin typeface="Bookman Old Style" pitchFamily="18" charset="0"/>
              </a:rPr>
              <a:t>HERA, AFRODYTA </a:t>
            </a:r>
            <a:r>
              <a:rPr lang="pl-PL" sz="2400" dirty="0" smtClean="0">
                <a:latin typeface="Bookman Old Style" pitchFamily="18" charset="0"/>
              </a:rPr>
              <a:t>i</a:t>
            </a:r>
            <a:r>
              <a:rPr lang="pl-PL" sz="2400" b="1" dirty="0" smtClean="0">
                <a:latin typeface="Bookman Old Style" pitchFamily="18" charset="0"/>
              </a:rPr>
              <a:t> ATENA</a:t>
            </a:r>
            <a:r>
              <a:rPr lang="pl-PL" sz="2400" dirty="0" smtClean="0">
                <a:latin typeface="Bookman Old Style" pitchFamily="18" charset="0"/>
              </a:rPr>
              <a:t>. </a:t>
            </a:r>
          </a:p>
          <a:p>
            <a:endParaRPr lang="pl-PL" sz="2400" dirty="0" smtClean="0">
              <a:latin typeface="Bookman Old Style" pitchFamily="18" charset="0"/>
            </a:endParaRPr>
          </a:p>
          <a:p>
            <a:r>
              <a:rPr lang="pl-PL" sz="2400" dirty="0" smtClean="0">
                <a:latin typeface="Bookman Old Style" pitchFamily="18" charset="0"/>
              </a:rPr>
              <a:t>W końcu </a:t>
            </a:r>
            <a:r>
              <a:rPr lang="pl-PL" sz="2400" b="1" dirty="0" smtClean="0">
                <a:latin typeface="Bookman Old Style" pitchFamily="18" charset="0"/>
              </a:rPr>
              <a:t>ZEUS</a:t>
            </a:r>
            <a:r>
              <a:rPr lang="pl-PL" sz="2400" dirty="0" smtClean="0">
                <a:latin typeface="Bookman Old Style" pitchFamily="18" charset="0"/>
              </a:rPr>
              <a:t> zadecydował: "Spór rozsądzi </a:t>
            </a:r>
            <a:r>
              <a:rPr lang="pl-PL" sz="2400" b="1" dirty="0" smtClean="0">
                <a:latin typeface="Bookman Old Style" pitchFamily="18" charset="0"/>
              </a:rPr>
              <a:t>PARYS</a:t>
            </a:r>
            <a:r>
              <a:rPr lang="pl-PL" sz="2400" dirty="0" smtClean="0">
                <a:latin typeface="Bookman Old Style" pitchFamily="18" charset="0"/>
              </a:rPr>
              <a:t> - syn króla Troi </a:t>
            </a:r>
            <a:r>
              <a:rPr lang="pl-PL" sz="2400" b="1" dirty="0" smtClean="0">
                <a:latin typeface="Bookman Old Style" pitchFamily="18" charset="0"/>
              </a:rPr>
              <a:t>PRIAMA</a:t>
            </a:r>
            <a:r>
              <a:rPr lang="pl-PL" sz="2400" dirty="0" smtClean="0">
                <a:latin typeface="Bookman Old Style" pitchFamily="18" charset="0"/>
              </a:rPr>
              <a:t>".</a:t>
            </a:r>
          </a:p>
          <a:p>
            <a:endParaRPr lang="pl-PL" dirty="0"/>
          </a:p>
        </p:txBody>
      </p:sp>
      <p:pic>
        <p:nvPicPr>
          <p:cNvPr id="4" name="Obraz 3" descr="Brodowski_Paris_in_the_Phrygian_c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642918"/>
            <a:ext cx="4562307" cy="5643578"/>
          </a:xfrm>
          <a:prstGeom prst="rect">
            <a:avLst/>
          </a:prstGeom>
        </p:spPr>
      </p:pic>
      <p:pic>
        <p:nvPicPr>
          <p:cNvPr id="5" name="Obraz 4" descr="Priam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286256"/>
            <a:ext cx="194450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2F9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428604"/>
            <a:ext cx="84296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smtClean="0">
                <a:latin typeface="Bookman Old Style" pitchFamily="18" charset="0"/>
              </a:rPr>
              <a:t>Boginie wszystkie były piękne, ale postanowiły "pomóc" </a:t>
            </a:r>
            <a:r>
              <a:rPr lang="pl-PL" sz="3200" b="1" dirty="0" smtClean="0">
                <a:latin typeface="Bookman Old Style" pitchFamily="18" charset="0"/>
              </a:rPr>
              <a:t>PARYSOWI</a:t>
            </a:r>
            <a:r>
              <a:rPr lang="pl-PL" sz="3200" dirty="0" smtClean="0">
                <a:latin typeface="Bookman Old Style" pitchFamily="18" charset="0"/>
              </a:rPr>
              <a:t> w wyborze, próbując go przekupić.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Bookman Old Style" pitchFamily="18" charset="0"/>
              </a:rPr>
              <a:t>HERA</a:t>
            </a:r>
            <a:r>
              <a:rPr lang="pl-PL" sz="3200" dirty="0" smtClean="0">
                <a:latin typeface="Bookman Old Style" pitchFamily="18" charset="0"/>
              </a:rPr>
              <a:t> ofiarowała mu władzę, </a:t>
            </a:r>
            <a:r>
              <a:rPr lang="pl-PL" sz="3200" b="1" dirty="0" smtClean="0">
                <a:latin typeface="Bookman Old Style" pitchFamily="18" charset="0"/>
              </a:rPr>
              <a:t>ATENA</a:t>
            </a:r>
            <a:r>
              <a:rPr lang="pl-PL" sz="3200" dirty="0" smtClean="0">
                <a:latin typeface="Bookman Old Style" pitchFamily="18" charset="0"/>
              </a:rPr>
              <a:t> -mądrość, </a:t>
            </a:r>
            <a:r>
              <a:rPr lang="pl-PL" sz="3200" b="1" dirty="0" smtClean="0">
                <a:latin typeface="Bookman Old Style" pitchFamily="18" charset="0"/>
              </a:rPr>
              <a:t>AFRODYTA</a:t>
            </a:r>
            <a:r>
              <a:rPr lang="pl-PL" sz="3200" dirty="0" smtClean="0">
                <a:latin typeface="Bookman Old Style" pitchFamily="18" charset="0"/>
              </a:rPr>
              <a:t> - miłość najpiękniejszej kobiety ówczesnego świata.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Bookman Old Style" pitchFamily="18" charset="0"/>
              </a:rPr>
              <a:t>PARYS</a:t>
            </a:r>
            <a:r>
              <a:rPr lang="pl-PL" sz="3200" dirty="0" smtClean="0">
                <a:latin typeface="Bookman Old Style" pitchFamily="18" charset="0"/>
              </a:rPr>
              <a:t> wybrał </a:t>
            </a:r>
            <a:r>
              <a:rPr lang="pl-PL" sz="3200" b="1" dirty="0" smtClean="0">
                <a:latin typeface="Bookman Old Style" pitchFamily="18" charset="0"/>
              </a:rPr>
              <a:t>AFRODYTĘ</a:t>
            </a:r>
            <a:r>
              <a:rPr lang="pl-PL" sz="3200" dirty="0" smtClean="0">
                <a:latin typeface="Bookman Old Style" pitchFamily="18" charset="0"/>
              </a:rPr>
              <a:t>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elena_trojanska_by_xzebediahx-d7sxiv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4363696" cy="514353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714876" y="214290"/>
            <a:ext cx="42148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ookman Old Style" pitchFamily="18" charset="0"/>
              </a:rPr>
              <a:t>Najpiękniejszą kobietą ówczesnego świata była </a:t>
            </a:r>
            <a:r>
              <a:rPr lang="pl-PL" sz="2400" b="1" dirty="0" smtClean="0">
                <a:latin typeface="Bookman Old Style" pitchFamily="18" charset="0"/>
              </a:rPr>
              <a:t>HELENA</a:t>
            </a:r>
            <a:r>
              <a:rPr lang="pl-PL" sz="2400" dirty="0" smtClean="0">
                <a:latin typeface="Bookman Old Style" pitchFamily="18" charset="0"/>
              </a:rPr>
              <a:t> (córka </a:t>
            </a:r>
            <a:r>
              <a:rPr lang="pl-PL" sz="2400" b="1" dirty="0" smtClean="0">
                <a:latin typeface="Bookman Old Style" pitchFamily="18" charset="0"/>
              </a:rPr>
              <a:t>ZEUSA </a:t>
            </a:r>
            <a:r>
              <a:rPr lang="pl-PL" sz="2400" dirty="0" smtClean="0">
                <a:latin typeface="Bookman Old Style" pitchFamily="18" charset="0"/>
              </a:rPr>
              <a:t>i śmiertelniczki </a:t>
            </a:r>
            <a:r>
              <a:rPr lang="pl-PL" sz="2400" b="1" dirty="0" smtClean="0">
                <a:latin typeface="Bookman Old Style" pitchFamily="18" charset="0"/>
              </a:rPr>
              <a:t>LEDY</a:t>
            </a:r>
            <a:r>
              <a:rPr lang="pl-PL" sz="2400" dirty="0" smtClean="0">
                <a:latin typeface="Bookman Old Style" pitchFamily="18" charset="0"/>
              </a:rPr>
              <a:t>). </a:t>
            </a:r>
          </a:p>
          <a:p>
            <a:pPr algn="ctr"/>
            <a:endParaRPr lang="pl-PL" sz="2400" dirty="0" smtClean="0">
              <a:latin typeface="Bookman Old Style" pitchFamily="18" charset="0"/>
            </a:endParaRPr>
          </a:p>
          <a:p>
            <a:pPr algn="ctr"/>
            <a:r>
              <a:rPr lang="pl-PL" sz="2400" dirty="0" smtClean="0">
                <a:latin typeface="Bookman Old Style" pitchFamily="18" charset="0"/>
              </a:rPr>
              <a:t>Niestety,</a:t>
            </a:r>
            <a:r>
              <a:rPr lang="pl-PL" sz="2400" b="1" dirty="0" smtClean="0">
                <a:latin typeface="Bookman Old Style" pitchFamily="18" charset="0"/>
              </a:rPr>
              <a:t> HELENA</a:t>
            </a:r>
            <a:r>
              <a:rPr lang="pl-PL" sz="2400" dirty="0" smtClean="0">
                <a:latin typeface="Bookman Old Style" pitchFamily="18" charset="0"/>
              </a:rPr>
              <a:t> była już zamężna - jej mężem był </a:t>
            </a:r>
            <a:r>
              <a:rPr lang="pl-PL" sz="2400" b="1" dirty="0" smtClean="0">
                <a:latin typeface="Bookman Old Style" pitchFamily="18" charset="0"/>
              </a:rPr>
              <a:t>MENELAOS</a:t>
            </a:r>
            <a:r>
              <a:rPr lang="pl-PL" sz="2400" dirty="0" smtClean="0">
                <a:latin typeface="Bookman Old Style" pitchFamily="18" charset="0"/>
              </a:rPr>
              <a:t> - król </a:t>
            </a:r>
            <a:r>
              <a:rPr lang="pl-PL" sz="2400" b="1" dirty="0" smtClean="0">
                <a:latin typeface="Bookman Old Style" pitchFamily="18" charset="0"/>
              </a:rPr>
              <a:t>SPARTY</a:t>
            </a:r>
            <a:r>
              <a:rPr lang="pl-PL" sz="2400" dirty="0" smtClean="0">
                <a:latin typeface="Bookman Old Style" pitchFamily="18" charset="0"/>
              </a:rPr>
              <a:t>.</a:t>
            </a:r>
          </a:p>
          <a:p>
            <a:endParaRPr lang="pl-PL" dirty="0"/>
          </a:p>
        </p:txBody>
      </p:sp>
      <p:pic>
        <p:nvPicPr>
          <p:cNvPr id="4" name="Obraz 3" descr="019b581b64808bccb78582c1b91ffaa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714752"/>
            <a:ext cx="224790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000760" y="928670"/>
            <a:ext cx="27146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Bookman Old Style" pitchFamily="18" charset="0"/>
              </a:rPr>
              <a:t>PARYS</a:t>
            </a:r>
            <a:r>
              <a:rPr lang="pl-PL" sz="3200" dirty="0" smtClean="0">
                <a:latin typeface="Bookman Old Style" pitchFamily="18" charset="0"/>
              </a:rPr>
              <a:t> z pomocą </a:t>
            </a:r>
            <a:r>
              <a:rPr lang="pl-PL" sz="3200" b="1" dirty="0" smtClean="0">
                <a:latin typeface="Bookman Old Style" pitchFamily="18" charset="0"/>
              </a:rPr>
              <a:t>AFRODYTY</a:t>
            </a:r>
            <a:r>
              <a:rPr lang="pl-PL" sz="3200" dirty="0" smtClean="0">
                <a:latin typeface="Bookman Old Style" pitchFamily="18" charset="0"/>
              </a:rPr>
              <a:t> porwał piękną kobietę </a:t>
            </a:r>
          </a:p>
          <a:p>
            <a:pPr algn="ctr"/>
            <a:r>
              <a:rPr lang="pl-PL" sz="3200" dirty="0" smtClean="0">
                <a:latin typeface="Bookman Old Style" pitchFamily="18" charset="0"/>
              </a:rPr>
              <a:t>ze </a:t>
            </a:r>
            <a:r>
              <a:rPr lang="pl-PL" sz="3200" b="1" dirty="0" smtClean="0">
                <a:latin typeface="Bookman Old Style" pitchFamily="18" charset="0"/>
              </a:rPr>
              <a:t>SPARTY</a:t>
            </a:r>
            <a:r>
              <a:rPr lang="pl-PL" sz="32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pl-PL" sz="3200" dirty="0" smtClean="0">
                <a:latin typeface="Bookman Old Style" pitchFamily="18" charset="0"/>
              </a:rPr>
              <a:t>i zawiózł ją do </a:t>
            </a:r>
            <a:r>
              <a:rPr lang="pl-PL" sz="3200" b="1" dirty="0" smtClean="0">
                <a:latin typeface="Bookman Old Style" pitchFamily="18" charset="0"/>
              </a:rPr>
              <a:t>TROI</a:t>
            </a:r>
            <a:r>
              <a:rPr lang="pl-PL" sz="3200" dirty="0" smtClean="0">
                <a:latin typeface="Bookman Old Style" pitchFamily="18" charset="0"/>
              </a:rPr>
              <a:t>.</a:t>
            </a:r>
          </a:p>
          <a:p>
            <a:endParaRPr lang="pl-PL" dirty="0"/>
          </a:p>
        </p:txBody>
      </p:sp>
      <p:pic>
        <p:nvPicPr>
          <p:cNvPr id="4" name="Obraz 3" descr="guido-reni-der-raub-der-helena-08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527569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gamem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33" y="285728"/>
            <a:ext cx="3905277" cy="292895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3214686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Bookman Old Style" pitchFamily="18" charset="0"/>
              </a:rPr>
              <a:t>AGAMEMNON </a:t>
            </a:r>
            <a:r>
              <a:rPr lang="pl-PL" dirty="0" smtClean="0">
                <a:solidFill>
                  <a:srgbClr val="FFFF00"/>
                </a:solidFill>
                <a:latin typeface="Bookman Old Style" pitchFamily="18" charset="0"/>
              </a:rPr>
              <a:t>   </a:t>
            </a:r>
          </a:p>
          <a:p>
            <a:pPr algn="ctr"/>
            <a:r>
              <a:rPr lang="pl-PL" dirty="0" smtClean="0">
                <a:solidFill>
                  <a:srgbClr val="FFFF00"/>
                </a:solidFill>
                <a:latin typeface="Bookman Old Style" pitchFamily="18" charset="0"/>
              </a:rPr>
              <a:t>Kadr z filmu „WOJNA TROJAŃSKA”</a:t>
            </a:r>
            <a:endParaRPr lang="pl-PL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14810" y="500042"/>
            <a:ext cx="47149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>MENELAOS</a:t>
            </a:r>
            <a:r>
              <a:rPr lang="pl-PL" sz="3200" dirty="0" smtClean="0">
                <a:solidFill>
                  <a:schemeClr val="bg1"/>
                </a:solidFill>
                <a:latin typeface="Bookman Old Style" pitchFamily="18" charset="0"/>
              </a:rPr>
              <a:t> postanowił odzyskać żonę. Zwołano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Bookman Old Style" pitchFamily="18" charset="0"/>
              </a:rPr>
              <a:t>wielką armię. 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86282" y="3571876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Naczelnym wodzem został </a:t>
            </a:r>
            <a:r>
              <a:rPr 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AGAMEMNON </a:t>
            </a:r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(król </a:t>
            </a:r>
            <a:r>
              <a:rPr 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MYKEN</a:t>
            </a:r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). Towarzyszyli mu inni greccy królowie </a:t>
            </a:r>
            <a:r>
              <a:rPr lang="pl-PL" sz="2800" dirty="0" err="1" smtClean="0">
                <a:solidFill>
                  <a:schemeClr val="bg1"/>
                </a:solidFill>
                <a:latin typeface="Bookman Old Style" pitchFamily="18" charset="0"/>
              </a:rPr>
              <a:t>m.in</a:t>
            </a:r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: </a:t>
            </a:r>
            <a:endParaRPr lang="pl-PL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Obraz 5" descr="MaskOfAgamemn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000504"/>
            <a:ext cx="2286016" cy="228601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3929066"/>
            <a:ext cx="2428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  <a:t>Maska Agamemnona – została odnaleziona przez Heinricha Schliemanna,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  <a:t>w jednym z grobów na terenie Myken. Jest to wykonana ze złotej blachy.</a:t>
            </a:r>
            <a:endParaRPr lang="pl-PL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642918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latin typeface="Bookman Old Style" pitchFamily="18" charset="0"/>
              </a:rPr>
              <a:t>I </a:t>
            </a:r>
            <a:r>
              <a:rPr lang="pl-PL" sz="6000" b="1" dirty="0" smtClean="0">
                <a:latin typeface="Bookman Old Style" pitchFamily="18" charset="0"/>
              </a:rPr>
              <a:t>URANOS - NIEBO</a:t>
            </a:r>
            <a:endParaRPr lang="pl-PL" sz="6000" b="1" dirty="0">
              <a:latin typeface="Bookman Old Style" pitchFamily="18" charset="0"/>
            </a:endParaRPr>
          </a:p>
        </p:txBody>
      </p:sp>
      <p:pic>
        <p:nvPicPr>
          <p:cNvPr id="3" name="Obraz 2" descr="Ura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643050"/>
            <a:ext cx="3071834" cy="499173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911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5286412" cy="497442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715008" y="3214686"/>
            <a:ext cx="34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latin typeface="Bookman Old Style" pitchFamily="18" charset="0"/>
              </a:rPr>
              <a:t>Kadr z filmu „WOJNA TROJAŃSKA”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428604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Bookman Old Style" pitchFamily="18" charset="0"/>
              </a:rPr>
              <a:t>ODYSEUSZ</a:t>
            </a:r>
            <a:r>
              <a:rPr lang="pl-PL" sz="3200" dirty="0" smtClean="0">
                <a:latin typeface="Bookman Old Style" pitchFamily="18" charset="0"/>
              </a:rPr>
              <a:t> - król Itaki, najmądrzejszy, najsprytniejszy z wodzów greckich.</a:t>
            </a:r>
            <a:endParaRPr lang="pl-PL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eter_Paul_Rubens_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3786214" cy="4371356"/>
          </a:xfrm>
          <a:prstGeom prst="rect">
            <a:avLst/>
          </a:prstGeom>
        </p:spPr>
      </p:pic>
      <p:pic>
        <p:nvPicPr>
          <p:cNvPr id="4" name="Obraz 3" descr="blog_jl_4420303_6459558_tr_armscrossed_1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571876"/>
            <a:ext cx="3243224" cy="307183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86248" y="571480"/>
            <a:ext cx="4857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Bookman Old Style" pitchFamily="18" charset="0"/>
              </a:rPr>
              <a:t>ACHILLES</a:t>
            </a:r>
            <a:r>
              <a:rPr lang="pl-PL" sz="3200" dirty="0" smtClean="0">
                <a:latin typeface="Bookman Old Style" pitchFamily="18" charset="0"/>
              </a:rPr>
              <a:t> - syn Tetydy i Peleusa (jako niemowlę zanurzony w Styksie, jedynie strzał w piętę mógł go zabić).</a:t>
            </a:r>
            <a:endParaRPr lang="pl-PL" sz="3200" dirty="0"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4826675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latin typeface="Bookman Old Style" pitchFamily="18" charset="0"/>
              </a:rPr>
              <a:t>Kadr z filmu „WOJNA TROJAŃSKA”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estor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3799064" cy="604223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357686" y="571480"/>
            <a:ext cx="45005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Bookman Old Style" pitchFamily="18" charset="0"/>
              </a:rPr>
              <a:t>NESTOR -</a:t>
            </a:r>
            <a:r>
              <a:rPr lang="pl-PL" sz="3600" dirty="0" smtClean="0">
                <a:latin typeface="Bookman Old Style" pitchFamily="18" charset="0"/>
              </a:rPr>
              <a:t> najstarszy wódz walczący podczas wojny trojańskiej (po zdobyciu grodu wrócił szczęśliwie do ojczyzny, przeżył 3 pokolenia ludzkie).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600x961_nqkkj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290"/>
            <a:ext cx="6950790" cy="417481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4286256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Kadr z filmu „WOJNA TROJAŃSKA”</a:t>
            </a:r>
          </a:p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5000636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ookman Old Style" pitchFamily="18" charset="0"/>
              </a:rPr>
              <a:t>Oblężenie Troi trwało </a:t>
            </a:r>
            <a:r>
              <a:rPr lang="pl-PL" sz="3600" b="1" dirty="0" smtClean="0">
                <a:latin typeface="Bookman Old Style" pitchFamily="18" charset="0"/>
              </a:rPr>
              <a:t>10 lat</a:t>
            </a:r>
            <a:r>
              <a:rPr lang="pl-PL" sz="3600" dirty="0" smtClean="0">
                <a:latin typeface="Bookman Old Style" pitchFamily="18" charset="0"/>
              </a:rPr>
              <a:t>. </a:t>
            </a:r>
          </a:p>
          <a:p>
            <a:pPr algn="ctr"/>
            <a:r>
              <a:rPr lang="pl-PL" sz="3600" dirty="0" smtClean="0">
                <a:latin typeface="Bookman Old Style" pitchFamily="18" charset="0"/>
              </a:rPr>
              <a:t>W 10 roku zginęli : </a:t>
            </a:r>
          </a:p>
          <a:p>
            <a:pPr algn="ctr"/>
            <a:r>
              <a:rPr lang="pl-PL" sz="3600" dirty="0" smtClean="0">
                <a:latin typeface="Bookman Old Style" pitchFamily="18" charset="0"/>
              </a:rPr>
              <a:t>Hektor, Achilles, Parys.</a:t>
            </a:r>
            <a:endParaRPr lang="pl-PL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1472" y="357166"/>
            <a:ext cx="82868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Bookman Old Style" pitchFamily="18" charset="0"/>
              </a:rPr>
              <a:t>Podstęp </a:t>
            </a:r>
            <a:r>
              <a:rPr lang="pl-PL" sz="4000" b="1" dirty="0" smtClean="0">
                <a:solidFill>
                  <a:schemeClr val="bg1"/>
                </a:solidFill>
                <a:latin typeface="Bookman Old Style" pitchFamily="18" charset="0"/>
              </a:rPr>
              <a:t>ODYSEUSZA</a:t>
            </a:r>
            <a:r>
              <a:rPr lang="pl-PL" sz="4000" dirty="0" smtClean="0">
                <a:solidFill>
                  <a:schemeClr val="bg1"/>
                </a:solidFill>
                <a:latin typeface="Bookman Old Style" pitchFamily="18" charset="0"/>
              </a:rPr>
              <a:t> - zbudowany został ogromny drewniany koń </a:t>
            </a:r>
          </a:p>
          <a:p>
            <a:pPr algn="ctr"/>
            <a:r>
              <a:rPr lang="pl-PL" sz="4000" dirty="0" smtClean="0">
                <a:solidFill>
                  <a:schemeClr val="bg1"/>
                </a:solidFill>
                <a:latin typeface="Bookman Old Style" pitchFamily="18" charset="0"/>
              </a:rPr>
              <a:t>(zwany potem trojańskim). </a:t>
            </a:r>
            <a:r>
              <a:rPr lang="pl-PL" sz="4000" b="1" dirty="0" smtClean="0">
                <a:solidFill>
                  <a:schemeClr val="bg1"/>
                </a:solidFill>
                <a:latin typeface="Bookman Old Style" pitchFamily="18" charset="0"/>
              </a:rPr>
              <a:t>ODYSEUSZ</a:t>
            </a:r>
            <a:r>
              <a:rPr lang="pl-PL" sz="4000" dirty="0" smtClean="0">
                <a:solidFill>
                  <a:schemeClr val="bg1"/>
                </a:solidFill>
                <a:latin typeface="Bookman Old Style" pitchFamily="18" charset="0"/>
              </a:rPr>
              <a:t> z 12 wojownikami  schował się w środku. </a:t>
            </a:r>
          </a:p>
          <a:p>
            <a:pPr algn="ctr"/>
            <a:r>
              <a:rPr lang="pl-PL" sz="4000" dirty="0" smtClean="0">
                <a:solidFill>
                  <a:schemeClr val="bg1"/>
                </a:solidFill>
                <a:latin typeface="Bookman Old Style" pitchFamily="18" charset="0"/>
              </a:rPr>
              <a:t>Grecy udali, że odpływają.  Trojańczycy wciągnęli  konia za mury miasta i zaczęli świętować zwycięstwo. </a:t>
            </a:r>
            <a:endParaRPr lang="pl-PL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koń trojańs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77" y="2428868"/>
            <a:ext cx="4297823" cy="3429024"/>
          </a:xfrm>
          <a:prstGeom prst="rect">
            <a:avLst/>
          </a:prstGeom>
        </p:spPr>
      </p:pic>
      <p:pic>
        <p:nvPicPr>
          <p:cNvPr id="4" name="Obraz 3" descr="IMG_49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67"/>
            <a:ext cx="4714876" cy="430725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14282" y="485776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KOŃ, którego dziś można zobaczyć, zwiedzając ruiny Troi.</a:t>
            </a:r>
            <a:endParaRPr lang="pl-PL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143472" y="857232"/>
            <a:ext cx="40005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Kadr z filmu „WOJNA TROJAŃSKA”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rançois de Nomé (Monsu Desiderio)--The Burning of Troy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0"/>
            <a:ext cx="6160994" cy="478632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596" y="5072074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Pod osłoną nocy Grecy wrócili, Odyseusz i jego żołnierze otworzyli bramy miasta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i Troja została zniszczona. </a:t>
            </a:r>
            <a:endParaRPr lang="pl-PL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b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6286544" cy="314327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7158" y="4286256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ookman Old Style" pitchFamily="18" charset="0"/>
              </a:rPr>
              <a:t>Jedynym z wojowników, który bardzo długo powracał do swojej ojczyzny, ukochanej Penelopy i syna </a:t>
            </a:r>
            <a:r>
              <a:rPr lang="pl-PL" sz="2000" dirty="0" err="1" smtClean="0">
                <a:latin typeface="Bookman Old Style" pitchFamily="18" charset="0"/>
              </a:rPr>
              <a:t>Telemacha</a:t>
            </a:r>
            <a:r>
              <a:rPr lang="pl-PL" sz="2000" dirty="0" smtClean="0">
                <a:latin typeface="Bookman Old Style" pitchFamily="18" charset="0"/>
              </a:rPr>
              <a:t>, był </a:t>
            </a:r>
            <a:r>
              <a:rPr lang="pl-PL" sz="2000" b="1" dirty="0" smtClean="0">
                <a:latin typeface="Bookman Old Style" pitchFamily="18" charset="0"/>
              </a:rPr>
              <a:t>ODYSEUSZ</a:t>
            </a:r>
            <a:r>
              <a:rPr lang="pl-PL" sz="2000" dirty="0" smtClean="0">
                <a:latin typeface="Bookman Old Style" pitchFamily="18" charset="0"/>
              </a:rPr>
              <a:t> - najmądrzejszy z greckich wodzów. </a:t>
            </a:r>
          </a:p>
          <a:p>
            <a:pPr algn="ctr"/>
            <a:r>
              <a:rPr lang="pl-PL" sz="2000" dirty="0" smtClean="0">
                <a:latin typeface="Bookman Old Style" pitchFamily="18" charset="0"/>
              </a:rPr>
              <a:t>Po zwycięstwie przez kolejne 10 lat tułał się po wodach </a:t>
            </a:r>
          </a:p>
          <a:p>
            <a:pPr algn="ctr"/>
            <a:r>
              <a:rPr lang="pl-PL" sz="2000" dirty="0" smtClean="0">
                <a:latin typeface="Bookman Old Style" pitchFamily="18" charset="0"/>
              </a:rPr>
              <a:t>Morza Śródziemnego gnany klątwą Posejdona... </a:t>
            </a:r>
          </a:p>
          <a:p>
            <a:pPr algn="ctr"/>
            <a:r>
              <a:rPr lang="pl-PL" sz="2000" dirty="0" smtClean="0">
                <a:latin typeface="Bookman Old Style" pitchFamily="18" charset="0"/>
              </a:rPr>
              <a:t>W końcu udało Mu się dotrzeć do </a:t>
            </a:r>
            <a:r>
              <a:rPr lang="pl-PL" sz="2000" b="1" dirty="0" smtClean="0">
                <a:latin typeface="Bookman Old Style" pitchFamily="18" charset="0"/>
              </a:rPr>
              <a:t>ITAKI</a:t>
            </a:r>
            <a:r>
              <a:rPr lang="pl-PL" sz="2000" dirty="0" smtClean="0">
                <a:latin typeface="Bookman Old Style" pitchFamily="18" charset="0"/>
              </a:rPr>
              <a:t>, Penelopy i </a:t>
            </a:r>
            <a:r>
              <a:rPr lang="pl-PL" sz="2000" dirty="0" err="1" smtClean="0">
                <a:latin typeface="Bookman Old Style" pitchFamily="18" charset="0"/>
              </a:rPr>
              <a:t>Telemacha</a:t>
            </a:r>
            <a:r>
              <a:rPr lang="pl-PL" sz="2000" dirty="0" smtClean="0">
                <a:latin typeface="Bookman Old Style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8596" y="350043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Bookman Old Style" pitchFamily="18" charset="0"/>
              </a:rPr>
              <a:t>Odyseusz i Syreny.</a:t>
            </a:r>
            <a:endParaRPr lang="pl-PL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F0066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ekatonchej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3011194" cy="4143404"/>
          </a:xfrm>
          <a:prstGeom prst="rect">
            <a:avLst/>
          </a:prstGeom>
        </p:spPr>
      </p:pic>
      <p:pic>
        <p:nvPicPr>
          <p:cNvPr id="3" name="Obraz 2" descr="Cyklo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00042"/>
            <a:ext cx="3384755" cy="413863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71472" y="4572008"/>
            <a:ext cx="757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ookman Old Style" pitchFamily="18" charset="0"/>
              </a:rPr>
              <a:t>Z ich związku narodzili się </a:t>
            </a:r>
            <a:r>
              <a:rPr lang="pl-PL" sz="2800" dirty="0" err="1" smtClean="0">
                <a:latin typeface="Bookman Old Style" pitchFamily="18" charset="0"/>
              </a:rPr>
              <a:t>Sturęcy</a:t>
            </a:r>
            <a:r>
              <a:rPr lang="pl-PL" sz="2800" dirty="0" smtClean="0">
                <a:latin typeface="Bookman Old Style" pitchFamily="18" charset="0"/>
              </a:rPr>
              <a:t> i Cyklopi. </a:t>
            </a:r>
            <a:r>
              <a:rPr lang="pl-PL" sz="2800" dirty="0">
                <a:latin typeface="Bookman Old Style" pitchFamily="18" charset="0"/>
              </a:rPr>
              <a:t>O</a:t>
            </a:r>
            <a:r>
              <a:rPr lang="pl-PL" sz="2800" dirty="0" smtClean="0">
                <a:latin typeface="Bookman Old Style" pitchFamily="18" charset="0"/>
              </a:rPr>
              <a:t>d </a:t>
            </a:r>
            <a:r>
              <a:rPr lang="pl-PL" sz="2800" dirty="0">
                <a:latin typeface="Bookman Old Style" pitchFamily="18" charset="0"/>
              </a:rPr>
              <a:t>samego początku nie podobali się Uranosowi, ze względu na swój wygląd i okrucieństwo, więc strącił ich w czeluście </a:t>
            </a:r>
            <a:r>
              <a:rPr lang="pl-PL" sz="2800" dirty="0" err="1">
                <a:latin typeface="Bookman Old Style" pitchFamily="18" charset="0"/>
              </a:rPr>
              <a:t>Tartaru</a:t>
            </a:r>
            <a:r>
              <a:rPr lang="pl-PL" sz="2800" dirty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500042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ookman Old Style" pitchFamily="18" charset="0"/>
              </a:rPr>
              <a:t>DZIEĆMI GAI I URANOSA BYLI RÓWNIEŻ TYTANI - OKEANOS, KOJOS, HYPERION, KRIOS, JAPETOS, </a:t>
            </a:r>
            <a:r>
              <a:rPr lang="pl-PL" sz="2800" b="1" dirty="0" smtClean="0">
                <a:latin typeface="Bookman Old Style" pitchFamily="18" charset="0"/>
              </a:rPr>
              <a:t>KRONOS</a:t>
            </a:r>
            <a:r>
              <a:rPr lang="pl-PL" sz="2800" dirty="0" smtClean="0">
                <a:latin typeface="Bookman Old Style" pitchFamily="18" charset="0"/>
              </a:rPr>
              <a:t>, TETYS, </a:t>
            </a:r>
            <a:r>
              <a:rPr lang="pl-PL" sz="2800" b="1" dirty="0" smtClean="0">
                <a:latin typeface="Bookman Old Style" pitchFamily="18" charset="0"/>
              </a:rPr>
              <a:t>REJA</a:t>
            </a:r>
            <a:r>
              <a:rPr lang="pl-PL" sz="2800" dirty="0" smtClean="0">
                <a:latin typeface="Bookman Old Style" pitchFamily="18" charset="0"/>
              </a:rPr>
              <a:t>, TEMIDA, MNEMOSYNE, FOJBE, TEJA.</a:t>
            </a:r>
            <a:endParaRPr lang="pl-PL" sz="2800" dirty="0">
              <a:latin typeface="Bookman Old Style" pitchFamily="18" charset="0"/>
            </a:endParaRPr>
          </a:p>
        </p:txBody>
      </p:sp>
      <p:pic>
        <p:nvPicPr>
          <p:cNvPr id="3" name="Obraz 2" descr="800px-Saturnus_fig2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85992"/>
            <a:ext cx="3143272" cy="3792977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az 3" descr="Rhea_MKL18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85992"/>
            <a:ext cx="2982299" cy="378621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1000100" y="614364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Bookman Old Style" pitchFamily="18" charset="0"/>
              </a:rPr>
              <a:t>KRONOS</a:t>
            </a:r>
            <a:endParaRPr lang="pl-PL" sz="2800" b="1" dirty="0"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57884" y="607220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Bookman Old Style" pitchFamily="18" charset="0"/>
              </a:rPr>
              <a:t>REJA</a:t>
            </a:r>
            <a:endParaRPr lang="pl-PL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642918"/>
            <a:ext cx="8215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Bookman Old Style" pitchFamily="18" charset="0"/>
              </a:rPr>
              <a:t>Po pokonaniu Uranosa władzę nad światem objął </a:t>
            </a:r>
            <a:r>
              <a:rPr lang="pl-PL" sz="2800" b="1" dirty="0">
                <a:latin typeface="Bookman Old Style" pitchFamily="18" charset="0"/>
              </a:rPr>
              <a:t>Kronos</a:t>
            </a:r>
            <a:r>
              <a:rPr lang="pl-PL" sz="2800" dirty="0">
                <a:latin typeface="Bookman Old Style" pitchFamily="18" charset="0"/>
              </a:rPr>
              <a:t> wraz ze swoją żoną - </a:t>
            </a:r>
            <a:r>
              <a:rPr lang="pl-PL" sz="2800" b="1" dirty="0">
                <a:latin typeface="Bookman Old Style" pitchFamily="18" charset="0"/>
              </a:rPr>
              <a:t>Reją</a:t>
            </a:r>
            <a:r>
              <a:rPr lang="pl-PL" sz="2800" dirty="0">
                <a:latin typeface="Bookman Old Style" pitchFamily="18" charset="0"/>
              </a:rPr>
              <a:t>. Z powodu własnego czynu, jak i przepowiedni swoich rodziców, Kronos obawiał się, że jemu też władzę odbierze własny syn. Każde dziecko, które urodziła mu Reja od razu połykał. Los ten spotkał kolejno: Hestię, Demeter, Herę, </a:t>
            </a:r>
            <a:r>
              <a:rPr lang="pl-PL" sz="2800" dirty="0" err="1" smtClean="0">
                <a:latin typeface="Bookman Old Style" pitchFamily="18" charset="0"/>
              </a:rPr>
              <a:t>Hadesa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dirty="0">
                <a:latin typeface="Bookman Old Style" pitchFamily="18" charset="0"/>
              </a:rPr>
              <a:t>i Posejdona. Kiedy urodził się </a:t>
            </a:r>
            <a:r>
              <a:rPr lang="pl-PL" sz="2800" b="1" dirty="0">
                <a:latin typeface="Bookman Old Style" pitchFamily="18" charset="0"/>
              </a:rPr>
              <a:t>Zeus</a:t>
            </a:r>
            <a:r>
              <a:rPr lang="pl-PL" sz="2800" dirty="0">
                <a:latin typeface="Bookman Old Style" pitchFamily="18" charset="0"/>
              </a:rPr>
              <a:t> Reja podała Kronosowi kamień owinięty w pieluchy. Kronos połknął go myśląc, że połyka dziecko.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214290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Bookman Old Style" pitchFamily="18" charset="0"/>
              </a:rPr>
              <a:t>Reja ukryła Zeusa w jaskini na </a:t>
            </a:r>
            <a:r>
              <a:rPr lang="pl-PL" sz="2400" dirty="0" smtClean="0">
                <a:latin typeface="Bookman Old Style" pitchFamily="18" charset="0"/>
              </a:rPr>
              <a:t>Krecie. </a:t>
            </a:r>
            <a:r>
              <a:rPr lang="pl-PL" sz="2400" dirty="0">
                <a:latin typeface="Bookman Old Style" pitchFamily="18" charset="0"/>
              </a:rPr>
              <a:t>Dzieckiem opiekowały się nimfy, które karmiły je mlekiem kozy </a:t>
            </a:r>
            <a:r>
              <a:rPr lang="pl-PL" sz="2400" b="1" dirty="0" smtClean="0">
                <a:latin typeface="Bookman Old Style" pitchFamily="18" charset="0"/>
              </a:rPr>
              <a:t>Amaltei</a:t>
            </a:r>
            <a:r>
              <a:rPr lang="pl-PL" sz="2400" dirty="0" smtClean="0">
                <a:latin typeface="Bookman Old Style" pitchFamily="18" charset="0"/>
              </a:rPr>
              <a:t>. </a:t>
            </a:r>
            <a:r>
              <a:rPr lang="pl-PL" sz="2400" dirty="0">
                <a:latin typeface="Bookman Old Style" pitchFamily="18" charset="0"/>
              </a:rPr>
              <a:t>Kiedy podczas zabawy Zeus ułamał kozie jeden z rogów sprawił, że odtąd róg napełniał się </a:t>
            </a:r>
            <a:r>
              <a:rPr lang="pl-PL" sz="2400" dirty="0" smtClean="0">
                <a:latin typeface="Bookman Old Style" pitchFamily="18" charset="0"/>
              </a:rPr>
              <a:t>wszystkim, </a:t>
            </a:r>
            <a:r>
              <a:rPr lang="pl-PL" sz="2400" dirty="0">
                <a:latin typeface="Bookman Old Style" pitchFamily="18" charset="0"/>
              </a:rPr>
              <a:t>czego zapragnął jego posiadacz. Tak powstał </a:t>
            </a:r>
            <a:r>
              <a:rPr lang="pl-PL" sz="2400" i="1" dirty="0">
                <a:latin typeface="Bookman Old Style" pitchFamily="18" charset="0"/>
              </a:rPr>
              <a:t>róg </a:t>
            </a:r>
            <a:r>
              <a:rPr lang="pl-PL" sz="2400" i="1" dirty="0" smtClean="0">
                <a:latin typeface="Bookman Old Style" pitchFamily="18" charset="0"/>
              </a:rPr>
              <a:t>obfitości</a:t>
            </a:r>
            <a:r>
              <a:rPr lang="pl-PL" sz="2400" dirty="0" smtClean="0">
                <a:latin typeface="Bookman Old Style" pitchFamily="18" charset="0"/>
              </a:rPr>
              <a:t>. </a:t>
            </a:r>
            <a:r>
              <a:rPr lang="pl-PL" sz="2400" dirty="0">
                <a:latin typeface="Bookman Old Style" pitchFamily="18" charset="0"/>
              </a:rPr>
              <a:t>Kiedy Zeus dorósł, przy pomocy </a:t>
            </a:r>
            <a:r>
              <a:rPr lang="pl-PL" sz="2400" dirty="0" smtClean="0">
                <a:latin typeface="Bookman Old Style" pitchFamily="18" charset="0"/>
              </a:rPr>
              <a:t>Rei, </a:t>
            </a:r>
            <a:r>
              <a:rPr lang="pl-PL" sz="2400" dirty="0">
                <a:latin typeface="Bookman Old Style" pitchFamily="18" charset="0"/>
              </a:rPr>
              <a:t>podsunął Kronosowi napój wymiotny, uwalniając tym swoje rodzeństwo z brzucha ojca. Po śmierci Amaltei Zeus zrobił z jej skóry tarczę (</a:t>
            </a:r>
            <a:r>
              <a:rPr lang="pl-PL" sz="2400" i="1" dirty="0">
                <a:latin typeface="Bookman Old Style" pitchFamily="18" charset="0"/>
              </a:rPr>
              <a:t>egidę</a:t>
            </a:r>
            <a:r>
              <a:rPr lang="pl-PL" sz="2400" dirty="0">
                <a:latin typeface="Bookman Old Style" pitchFamily="18" charset="0"/>
              </a:rPr>
              <a:t>), </a:t>
            </a:r>
            <a:r>
              <a:rPr lang="pl-PL" sz="2400" dirty="0" smtClean="0">
                <a:latin typeface="Bookman Old Style" pitchFamily="18" charset="0"/>
              </a:rPr>
              <a:t>której nic </a:t>
            </a:r>
            <a:r>
              <a:rPr lang="pl-PL" sz="2400" dirty="0">
                <a:latin typeface="Bookman Old Style" pitchFamily="18" charset="0"/>
              </a:rPr>
              <a:t>nie </a:t>
            </a:r>
            <a:r>
              <a:rPr lang="pl-PL" sz="2400" dirty="0" smtClean="0">
                <a:latin typeface="Bookman Old Style" pitchFamily="18" charset="0"/>
              </a:rPr>
              <a:t>mogło przebić.</a:t>
            </a:r>
            <a:endParaRPr lang="pl-PL" sz="2400" dirty="0">
              <a:latin typeface="Bookman Old Style" pitchFamily="18" charset="0"/>
            </a:endParaRPr>
          </a:p>
        </p:txBody>
      </p:sp>
      <p:pic>
        <p:nvPicPr>
          <p:cNvPr id="3" name="Obraz 2" descr="filing_images_afc61e98397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86" y="3929066"/>
            <a:ext cx="3373847" cy="270176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911</Words>
  <Application>Microsoft Office PowerPoint</Application>
  <PresentationFormat>Pokaz na ekranie (4:3)</PresentationFormat>
  <Paragraphs>110</Paragraphs>
  <Slides>58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63" baseType="lpstr">
      <vt:lpstr>Arial</vt:lpstr>
      <vt:lpstr>Bookman Old Style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</dc:creator>
  <cp:lastModifiedBy>Małgorzata</cp:lastModifiedBy>
  <cp:revision>75</cp:revision>
  <dcterms:created xsi:type="dcterms:W3CDTF">2016-12-01T12:01:40Z</dcterms:created>
  <dcterms:modified xsi:type="dcterms:W3CDTF">2020-04-02T14:16:12Z</dcterms:modified>
</cp:coreProperties>
</file>