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77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DD8E-FA1D-4A98-9665-09C8B0AA24A2}" type="datetimeFigureOut">
              <a:rPr lang="pl-PL" smtClean="0"/>
              <a:pPr/>
              <a:t>2013-04-21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AB3-4A97-4C18-92D0-80865767964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DD8E-FA1D-4A98-9665-09C8B0AA24A2}" type="datetimeFigureOut">
              <a:rPr lang="pl-PL" smtClean="0"/>
              <a:pPr/>
              <a:t>2013-04-21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AB3-4A97-4C18-92D0-8086576796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DD8E-FA1D-4A98-9665-09C8B0AA24A2}" type="datetimeFigureOut">
              <a:rPr lang="pl-PL" smtClean="0"/>
              <a:pPr/>
              <a:t>2013-04-21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AB3-4A97-4C18-92D0-8086576796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DD8E-FA1D-4A98-9665-09C8B0AA24A2}" type="datetimeFigureOut">
              <a:rPr lang="pl-PL" smtClean="0"/>
              <a:pPr/>
              <a:t>2013-04-21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AB3-4A97-4C18-92D0-8086576796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DD8E-FA1D-4A98-9665-09C8B0AA24A2}" type="datetimeFigureOut">
              <a:rPr lang="pl-PL" smtClean="0"/>
              <a:pPr/>
              <a:t>2013-04-21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FE2AB3-4A97-4C18-92D0-8086576796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DD8E-FA1D-4A98-9665-09C8B0AA24A2}" type="datetimeFigureOut">
              <a:rPr lang="pl-PL" smtClean="0"/>
              <a:pPr/>
              <a:t>2013-04-21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AB3-4A97-4C18-92D0-8086576796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DD8E-FA1D-4A98-9665-09C8B0AA24A2}" type="datetimeFigureOut">
              <a:rPr lang="pl-PL" smtClean="0"/>
              <a:pPr/>
              <a:t>2013-04-21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AB3-4A97-4C18-92D0-8086576796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DD8E-FA1D-4A98-9665-09C8B0AA24A2}" type="datetimeFigureOut">
              <a:rPr lang="pl-PL" smtClean="0"/>
              <a:pPr/>
              <a:t>2013-04-21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AB3-4A97-4C18-92D0-8086576796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DD8E-FA1D-4A98-9665-09C8B0AA24A2}" type="datetimeFigureOut">
              <a:rPr lang="pl-PL" smtClean="0"/>
              <a:pPr/>
              <a:t>2013-04-21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AB3-4A97-4C18-92D0-8086576796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DD8E-FA1D-4A98-9665-09C8B0AA24A2}" type="datetimeFigureOut">
              <a:rPr lang="pl-PL" smtClean="0"/>
              <a:pPr/>
              <a:t>2013-04-21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AB3-4A97-4C18-92D0-8086576796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DD8E-FA1D-4A98-9665-09C8B0AA24A2}" type="datetimeFigureOut">
              <a:rPr lang="pl-PL" smtClean="0"/>
              <a:pPr/>
              <a:t>2013-04-21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AB3-4A97-4C18-92D0-8086576796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34DD8E-FA1D-4A98-9665-09C8B0AA24A2}" type="datetimeFigureOut">
              <a:rPr lang="pl-PL" smtClean="0"/>
              <a:pPr/>
              <a:t>2013-04-21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FE2AB3-4A97-4C18-92D0-80865767964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 dir="in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921496"/>
          </a:xfrm>
        </p:spPr>
        <p:txBody>
          <a:bodyPr>
            <a:normAutofit fontScale="90000"/>
          </a:bodyPr>
          <a:lstStyle/>
          <a:p>
            <a:r>
              <a:rPr lang="pl-PL" sz="72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REFORMACJA </a:t>
            </a:r>
            <a:br>
              <a:rPr lang="pl-PL" sz="72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72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 </a:t>
            </a:r>
            <a:r>
              <a:rPr lang="pl-PL" sz="67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KONTRREFORMACJA </a:t>
            </a:r>
            <a:endParaRPr lang="pl-PL" sz="6700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224136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XVI wiek</a:t>
            </a:r>
            <a:endParaRPr lang="pl-PL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9685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Pod koniec XIV wieku w domach zakonnych szczególnie Północnej Europy rozwija się ruch </a:t>
            </a:r>
            <a:r>
              <a:rPr lang="pl-PL" i="1" dirty="0" err="1" smtClean="0">
                <a:solidFill>
                  <a:srgbClr val="FF0000"/>
                </a:solidFill>
              </a:rPr>
              <a:t>Devitio</a:t>
            </a:r>
            <a:r>
              <a:rPr lang="pl-PL" i="1" dirty="0" smtClean="0">
                <a:solidFill>
                  <a:srgbClr val="FF0000"/>
                </a:solidFill>
              </a:rPr>
              <a:t> moderna </a:t>
            </a:r>
            <a:r>
              <a:rPr lang="pl-PL" dirty="0" smtClean="0">
                <a:solidFill>
                  <a:schemeClr val="tx2"/>
                </a:solidFill>
              </a:rPr>
              <a:t>(pobożność nowożytna). Ruch ten propagował duchowe odrodzenie i kładł nacisk osobistą pobożność i społeczne zaangażowanie chrześcijan.</a:t>
            </a:r>
            <a:endParaRPr lang="pl-P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3960440" cy="576064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Przedstawiciele tego ruchu uważali, że właściwą drogą odnowy Kościoła jest przemiana serc jego członków – nawrócenie.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22530" name="Picture 2" descr="http://www.canonigos.org/wp-content/uploads/2010/01/Francisco_Ribalta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40768"/>
            <a:ext cx="2638425" cy="37433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381642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Najwybitniejszymi przedstawicielami </a:t>
            </a:r>
            <a:r>
              <a:rPr lang="pl-PL" i="1" dirty="0" err="1" smtClean="0">
                <a:solidFill>
                  <a:schemeClr val="tx2"/>
                </a:solidFill>
              </a:rPr>
              <a:t>Devotio</a:t>
            </a:r>
            <a:r>
              <a:rPr lang="pl-PL" i="1" dirty="0" smtClean="0">
                <a:solidFill>
                  <a:schemeClr val="tx2"/>
                </a:solidFill>
              </a:rPr>
              <a:t> moderna</a:t>
            </a:r>
            <a:r>
              <a:rPr lang="pl-PL" dirty="0" smtClean="0">
                <a:solidFill>
                  <a:schemeClr val="tx2"/>
                </a:solidFill>
              </a:rPr>
              <a:t>, pragnącymi pokojowo reformować Kościół byli:</a:t>
            </a:r>
            <a:endParaRPr lang="pl-P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solidFill>
                  <a:schemeClr val="tx2"/>
                </a:solidFill>
              </a:rPr>
              <a:t>Tomasz A </a:t>
            </a:r>
            <a:r>
              <a:rPr lang="pl-PL" dirty="0" err="1" smtClean="0">
                <a:solidFill>
                  <a:schemeClr val="tx2"/>
                </a:solidFill>
              </a:rPr>
              <a:t>Kempis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pl-PL" sz="28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pl-PL" sz="2800" b="1" i="1" dirty="0" smtClean="0">
                <a:solidFill>
                  <a:schemeClr val="tx2"/>
                </a:solidFill>
              </a:rPr>
              <a:t>Choćbyś znał całą Biblię na wyrywki </a:t>
            </a:r>
            <a:br>
              <a:rPr lang="pl-PL" sz="2800" b="1" i="1" dirty="0" smtClean="0">
                <a:solidFill>
                  <a:schemeClr val="tx2"/>
                </a:solidFill>
              </a:rPr>
            </a:br>
            <a:r>
              <a:rPr lang="pl-PL" sz="2800" b="1" i="1" dirty="0" smtClean="0">
                <a:solidFill>
                  <a:schemeClr val="tx2"/>
                </a:solidFill>
              </a:rPr>
              <a:t>i wszystkie mądre zdania filozofów, cóż Ci z tego przyjdzie jeśli nie masz miłości i łaski Boga?</a:t>
            </a:r>
          </a:p>
          <a:p>
            <a:pPr algn="ctr">
              <a:buNone/>
            </a:pPr>
            <a:endParaRPr lang="pl-PL" sz="2800" b="1" i="1" dirty="0" smtClean="0">
              <a:solidFill>
                <a:schemeClr val="tx2"/>
              </a:solidFill>
            </a:endParaRPr>
          </a:p>
          <a:p>
            <a:pPr algn="r">
              <a:buNone/>
            </a:pPr>
            <a:r>
              <a:rPr lang="pl-PL" sz="2800" b="1" i="1" dirty="0" smtClean="0">
                <a:solidFill>
                  <a:schemeClr val="tx2"/>
                </a:solidFill>
              </a:rPr>
              <a:t>O naśladowaniu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tx2"/>
                </a:solidFill>
              </a:rPr>
              <a:t>Chrystusa, </a:t>
            </a:r>
            <a:r>
              <a:rPr lang="pl-PL" sz="2800" b="1" dirty="0" smtClean="0">
                <a:solidFill>
                  <a:schemeClr val="tx2"/>
                </a:solidFill>
              </a:rPr>
              <a:t>fragment</a:t>
            </a:r>
            <a:endParaRPr lang="pl-PL" sz="2800" b="1" dirty="0">
              <a:solidFill>
                <a:schemeClr val="tx2"/>
              </a:solidFill>
            </a:endParaRPr>
          </a:p>
        </p:txBody>
      </p:sp>
      <p:pic>
        <p:nvPicPr>
          <p:cNvPr id="24578" name="Picture 2" descr="http://www.parafiapolska.nl/images/Zwolle,%20Tomasz%20a%20Kemp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132856"/>
            <a:ext cx="3168352" cy="367026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solidFill>
                  <a:schemeClr val="tx2"/>
                </a:solidFill>
              </a:rPr>
              <a:t>Erazm z Rotterdamu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i="1" dirty="0" smtClean="0">
                <a:solidFill>
                  <a:schemeClr val="tx2"/>
                </a:solidFill>
              </a:rPr>
              <a:t>Marzę, żeby Pismo Święte zostało przetłumaczone na wszystkie języki (…). Marzę o tym, by rolnik mógł wyśpiewywać jego wersety idąc za pługiem, a podróżnik łagodził trudy podróży jego opowieściami.</a:t>
            </a:r>
          </a:p>
          <a:p>
            <a:pPr algn="ctr">
              <a:buNone/>
            </a:pPr>
            <a:endParaRPr lang="pl-PL" i="1" dirty="0" smtClean="0">
              <a:solidFill>
                <a:schemeClr val="tx2"/>
              </a:solidFill>
            </a:endParaRPr>
          </a:p>
          <a:p>
            <a:pPr algn="r">
              <a:buNone/>
            </a:pPr>
            <a:r>
              <a:rPr lang="pl-PL" dirty="0" smtClean="0">
                <a:solidFill>
                  <a:schemeClr val="tx2"/>
                </a:solidFill>
              </a:rPr>
              <a:t>Erazm z Rotterdamu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26626" name="Picture 2" descr="http://kwasnicka.kresy.pl/wp-content/uploads/2012/02/eraz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060848"/>
            <a:ext cx="3095625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74441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Niestety próby odnowy Kościoła podejmowane w zakonach w XV wieku nie przyniosły zadowalających rezultatów.</a:t>
            </a:r>
            <a:endParaRPr lang="pl-P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III. Wybuch Reformacji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pl-PL" sz="36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pl-PL" sz="3600" b="1" dirty="0" smtClean="0">
                <a:solidFill>
                  <a:schemeClr val="tx2"/>
                </a:solidFill>
              </a:rPr>
              <a:t>31. X. </a:t>
            </a:r>
            <a:r>
              <a:rPr lang="pl-PL" sz="3600" b="1" dirty="0" smtClean="0">
                <a:solidFill>
                  <a:srgbClr val="FF0000"/>
                </a:solidFill>
              </a:rPr>
              <a:t>1517 </a:t>
            </a:r>
            <a:r>
              <a:rPr lang="pl-PL" sz="3600" b="1" dirty="0" smtClean="0">
                <a:solidFill>
                  <a:schemeClr val="tx2"/>
                </a:solidFill>
              </a:rPr>
              <a:t>roku 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rgbClr val="FF0000"/>
                </a:solidFill>
              </a:rPr>
              <a:t>Marcin Luter, 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tx2"/>
                </a:solidFill>
              </a:rPr>
              <a:t>profesor biblistyki na uniwersytecie </a:t>
            </a:r>
            <a:br>
              <a:rPr lang="pl-PL" sz="3600" b="1" dirty="0" smtClean="0">
                <a:solidFill>
                  <a:schemeClr val="tx2"/>
                </a:solidFill>
              </a:rPr>
            </a:br>
            <a:r>
              <a:rPr lang="pl-PL" sz="3600" b="1" dirty="0" smtClean="0">
                <a:solidFill>
                  <a:schemeClr val="tx2"/>
                </a:solidFill>
              </a:rPr>
              <a:t>w </a:t>
            </a:r>
            <a:r>
              <a:rPr lang="pl-PL" sz="3600" b="1" dirty="0" err="1" smtClean="0">
                <a:solidFill>
                  <a:schemeClr val="tx2"/>
                </a:solidFill>
              </a:rPr>
              <a:t>Wittenberdze</a:t>
            </a:r>
            <a:r>
              <a:rPr lang="pl-PL" sz="3600" b="1" dirty="0" smtClean="0">
                <a:solidFill>
                  <a:schemeClr val="tx2"/>
                </a:solidFill>
              </a:rPr>
              <a:t>, ogłasza 95 tez, </a:t>
            </a:r>
            <a:br>
              <a:rPr lang="pl-PL" sz="3600" b="1" dirty="0" smtClean="0">
                <a:solidFill>
                  <a:schemeClr val="tx2"/>
                </a:solidFill>
              </a:rPr>
            </a:br>
            <a:r>
              <a:rPr lang="pl-PL" sz="3600" b="1" dirty="0" smtClean="0">
                <a:solidFill>
                  <a:schemeClr val="tx2"/>
                </a:solidFill>
              </a:rPr>
              <a:t>w których proponuje przedyskutowanie nauki o odpustach </a:t>
            </a:r>
            <a:br>
              <a:rPr lang="pl-PL" sz="3600" b="1" dirty="0" smtClean="0">
                <a:solidFill>
                  <a:schemeClr val="tx2"/>
                </a:solidFill>
              </a:rPr>
            </a:br>
            <a:r>
              <a:rPr lang="pl-PL" sz="3600" b="1" dirty="0" smtClean="0">
                <a:solidFill>
                  <a:schemeClr val="tx2"/>
                </a:solidFill>
              </a:rPr>
              <a:t>i wyeliminowanie błędów i nadużyć obecnych w tej kwestii.</a:t>
            </a:r>
            <a:endParaRPr lang="pl-PL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MARCIN LUTER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4690864" cy="446453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b="1" dirty="0" smtClean="0">
                <a:solidFill>
                  <a:schemeClr val="tx2"/>
                </a:solidFill>
              </a:rPr>
              <a:t>Z pochodzenia Niemiec, był zakonnikiem augustiańskim 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i profesorem biblistyki. Po kryzysie wiary, który przeszedł, ogłosił swoje tezy, czym zapoczątkował  Reformację. W 1521 r. odmówił wyparcia się swoich poglądów i został ekskomunikowany przez papieża Leona X.</a:t>
            </a:r>
            <a:endParaRPr lang="pl-PL" b="1" dirty="0">
              <a:solidFill>
                <a:schemeClr val="tx2"/>
              </a:solidFill>
            </a:endParaRPr>
          </a:p>
        </p:txBody>
      </p:sp>
      <p:pic>
        <p:nvPicPr>
          <p:cNvPr id="27652" name="Picture 4" descr="https://encrypted-tbn1.gstatic.com/images?q=tbn:ANd9GcQk-Q6gD2wzNehjo-l9lM9wmrAJYoZmAJGkniPKzgNgUb42lsAw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564904"/>
            <a:ext cx="2340753" cy="33310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solidFill>
                  <a:srgbClr val="7030A0"/>
                </a:solidFill>
              </a:rPr>
              <a:t>Poglądy Marcina Lutra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pl-PL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solidFill>
                  <a:schemeClr val="tx2"/>
                </a:solidFill>
              </a:rPr>
              <a:t>Sola </a:t>
            </a:r>
            <a:r>
              <a:rPr lang="pl-PL" dirty="0" err="1" smtClean="0">
                <a:solidFill>
                  <a:schemeClr val="tx2"/>
                </a:solidFill>
              </a:rPr>
              <a:t>scriptura</a:t>
            </a:r>
            <a:r>
              <a:rPr lang="pl-PL" dirty="0" smtClean="0">
                <a:solidFill>
                  <a:schemeClr val="tx2"/>
                </a:solidFill>
              </a:rPr>
              <a:t> – tylko Biblia – odrzuca Tradycję Kościoła </a:t>
            </a:r>
          </a:p>
          <a:p>
            <a:pPr>
              <a:buFont typeface="Wingdings" pitchFamily="2" charset="2"/>
              <a:buChar char="Ø"/>
            </a:pPr>
            <a:r>
              <a:rPr lang="pl-PL" dirty="0" err="1" smtClean="0">
                <a:solidFill>
                  <a:schemeClr val="tx2"/>
                </a:solidFill>
              </a:rPr>
              <a:t>Solus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pl-PL" dirty="0" err="1" smtClean="0">
                <a:solidFill>
                  <a:schemeClr val="tx2"/>
                </a:solidFill>
              </a:rPr>
              <a:t>Christus</a:t>
            </a:r>
            <a:r>
              <a:rPr lang="pl-PL" dirty="0" smtClean="0">
                <a:solidFill>
                  <a:schemeClr val="tx2"/>
                </a:solidFill>
              </a:rPr>
              <a:t> – odrzuca pośrednictwo świętych i Matki Bożej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solidFill>
                  <a:schemeClr val="tx2"/>
                </a:solidFill>
              </a:rPr>
              <a:t>Sola </a:t>
            </a:r>
            <a:r>
              <a:rPr lang="pl-PL" dirty="0" err="1" smtClean="0">
                <a:solidFill>
                  <a:schemeClr val="tx2"/>
                </a:solidFill>
              </a:rPr>
              <a:t>gratia</a:t>
            </a:r>
            <a:r>
              <a:rPr lang="pl-PL" dirty="0" smtClean="0">
                <a:solidFill>
                  <a:schemeClr val="tx2"/>
                </a:solidFill>
              </a:rPr>
              <a:t> – człowiek zostaje zbawiony tylko dzięki łasce Bożej, bez względu na uczynki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solidFill>
                  <a:schemeClr val="tx2"/>
                </a:solidFill>
              </a:rPr>
              <a:t>Odrzuca sukcesję apostolską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solidFill>
                  <a:schemeClr val="tx2"/>
                </a:solidFill>
              </a:rPr>
              <a:t>Każdy wierny jest kapłanem i nie potrzebuje pośredników</a:t>
            </a:r>
            <a:endParaRPr lang="pl-P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96044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Papież nie podejmuje dyskusji </a:t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z Lutrem. Nie podejmuje również reformy Kościoła. Skutkiem tego jest rosnące niezadowolenie wielu chrześcijan, które prowadzi do rozłamu w Kościele.</a:t>
            </a:r>
            <a:endParaRPr lang="pl-P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tx2"/>
                </a:solidFill>
              </a:rPr>
              <a:t>Wielka rewolucja religijna zwana </a:t>
            </a:r>
            <a:r>
              <a:rPr lang="pl-PL" sz="4800" dirty="0" smtClean="0">
                <a:solidFill>
                  <a:srgbClr val="FF0000"/>
                </a:solidFill>
              </a:rPr>
              <a:t>Reformacją</a:t>
            </a:r>
            <a:r>
              <a:rPr lang="pl-PL" sz="4800" dirty="0" smtClean="0">
                <a:solidFill>
                  <a:schemeClr val="tx2"/>
                </a:solidFill>
              </a:rPr>
              <a:t/>
            </a:r>
            <a:br>
              <a:rPr lang="pl-PL" sz="4800" dirty="0" smtClean="0">
                <a:solidFill>
                  <a:schemeClr val="tx2"/>
                </a:solidFill>
              </a:rPr>
            </a:br>
            <a:r>
              <a:rPr lang="pl-PL" sz="4800" dirty="0" smtClean="0">
                <a:solidFill>
                  <a:schemeClr val="tx2"/>
                </a:solidFill>
              </a:rPr>
              <a:t>rozpoczęła się</a:t>
            </a:r>
            <a:br>
              <a:rPr lang="pl-PL" sz="4800" dirty="0" smtClean="0">
                <a:solidFill>
                  <a:schemeClr val="tx2"/>
                </a:solidFill>
              </a:rPr>
            </a:br>
            <a:r>
              <a:rPr lang="pl-PL" sz="4800" dirty="0" smtClean="0">
                <a:solidFill>
                  <a:schemeClr val="tx2"/>
                </a:solidFill>
              </a:rPr>
              <a:t>w </a:t>
            </a:r>
            <a:r>
              <a:rPr lang="pl-PL" sz="4800" dirty="0" smtClean="0">
                <a:solidFill>
                  <a:srgbClr val="FF0000"/>
                </a:solidFill>
              </a:rPr>
              <a:t>1517 </a:t>
            </a:r>
            <a:r>
              <a:rPr lang="pl-PL" sz="4800" dirty="0" smtClean="0">
                <a:solidFill>
                  <a:schemeClr val="tx2"/>
                </a:solidFill>
              </a:rPr>
              <a:t>roku.</a:t>
            </a:r>
            <a:endParaRPr lang="pl-PL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Luter szybko znajduje zwolenników i naśladowców…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33794" name="Picture 2" descr="http://upload.wikimedia.org/wikipedia/commons/thumb/6/60/Reformacja.jpg/250px-Reform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5276677" cy="30182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solidFill>
                  <a:schemeClr val="tx2"/>
                </a:solidFill>
              </a:rPr>
              <a:t>JAN KALWIN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pl-PL" sz="3200" b="1" dirty="0" smtClean="0">
                <a:solidFill>
                  <a:schemeClr val="tx2"/>
                </a:solidFill>
              </a:rPr>
              <a:t>Działa </a:t>
            </a:r>
            <a:br>
              <a:rPr lang="pl-PL" sz="3200" b="1" dirty="0" smtClean="0">
                <a:solidFill>
                  <a:schemeClr val="tx2"/>
                </a:solidFill>
              </a:rPr>
            </a:br>
            <a:r>
              <a:rPr lang="pl-PL" sz="3200" b="1" dirty="0" smtClean="0">
                <a:solidFill>
                  <a:schemeClr val="tx2"/>
                </a:solidFill>
              </a:rPr>
              <a:t>w Szwajcarii. Przyjmuje część poglądów Lutra  </a:t>
            </a:r>
            <a:br>
              <a:rPr lang="pl-PL" sz="3200" b="1" dirty="0" smtClean="0">
                <a:solidFill>
                  <a:schemeClr val="tx2"/>
                </a:solidFill>
              </a:rPr>
            </a:br>
            <a:r>
              <a:rPr lang="pl-PL" sz="3200" b="1" dirty="0" smtClean="0">
                <a:solidFill>
                  <a:schemeClr val="tx2"/>
                </a:solidFill>
              </a:rPr>
              <a:t>i dodaje swoje własne : </a:t>
            </a:r>
            <a:r>
              <a:rPr lang="pl-PL" sz="3200" b="1" dirty="0" smtClean="0">
                <a:solidFill>
                  <a:srgbClr val="7030A0"/>
                </a:solidFill>
              </a:rPr>
              <a:t>naukę </a:t>
            </a:r>
            <a:br>
              <a:rPr lang="pl-PL" sz="3200" b="1" dirty="0" smtClean="0">
                <a:solidFill>
                  <a:srgbClr val="7030A0"/>
                </a:solidFill>
              </a:rPr>
            </a:br>
            <a:r>
              <a:rPr lang="pl-PL" sz="3200" b="1" dirty="0" smtClean="0">
                <a:solidFill>
                  <a:srgbClr val="7030A0"/>
                </a:solidFill>
              </a:rPr>
              <a:t>o predestynacji </a:t>
            </a:r>
            <a:r>
              <a:rPr lang="pl-PL" sz="3200" b="1" dirty="0" smtClean="0">
                <a:solidFill>
                  <a:schemeClr val="tx2"/>
                </a:solidFill>
              </a:rPr>
              <a:t/>
            </a:r>
            <a:br>
              <a:rPr lang="pl-PL" sz="3200" b="1" dirty="0" smtClean="0">
                <a:solidFill>
                  <a:schemeClr val="tx2"/>
                </a:solidFill>
              </a:rPr>
            </a:br>
            <a:r>
              <a:rPr lang="pl-PL" sz="3200" b="1" dirty="0" smtClean="0">
                <a:solidFill>
                  <a:schemeClr val="tx2"/>
                </a:solidFill>
              </a:rPr>
              <a:t>i ograniczeniu wolnej woli.</a:t>
            </a:r>
            <a:endParaRPr lang="pl-PL" sz="3200" b="1" dirty="0">
              <a:solidFill>
                <a:schemeClr val="tx2"/>
              </a:solidFill>
            </a:endParaRPr>
          </a:p>
        </p:txBody>
      </p:sp>
      <p:pic>
        <p:nvPicPr>
          <p:cNvPr id="32770" name="Picture 2" descr="http://www.edukator.pl/pix/users/images/kalwin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060848"/>
            <a:ext cx="3131333" cy="33066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murka 1"/>
          <p:cNvSpPr/>
          <p:nvPr/>
        </p:nvSpPr>
        <p:spPr>
          <a:xfrm>
            <a:off x="1115616" y="0"/>
            <a:ext cx="7488832" cy="5373216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>
                <a:solidFill>
                  <a:srgbClr val="FF0000"/>
                </a:solidFill>
              </a:rPr>
              <a:t>Predestynacja</a:t>
            </a:r>
            <a:r>
              <a:rPr lang="pl-PL" sz="3600" dirty="0" smtClean="0">
                <a:solidFill>
                  <a:schemeClr val="tx2"/>
                </a:solidFill>
              </a:rPr>
              <a:t> – pogląd, wg którego człowiek bez względu na swoje uczynki jest </a:t>
            </a:r>
            <a:br>
              <a:rPr lang="pl-PL" sz="3600" dirty="0" smtClean="0">
                <a:solidFill>
                  <a:schemeClr val="tx2"/>
                </a:solidFill>
              </a:rPr>
            </a:br>
            <a:r>
              <a:rPr lang="pl-PL" sz="3600" dirty="0" smtClean="0">
                <a:solidFill>
                  <a:schemeClr val="tx2"/>
                </a:solidFill>
              </a:rPr>
              <a:t>z góry przeznaczony do zbawienia lub potępienia.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3" name="Picture 2" descr="http://www.gifs.net/Animation11/Religious/Monks_and_Nuns/Monk_talk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653136"/>
            <a:ext cx="1368152" cy="168388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solidFill>
                  <a:schemeClr val="tx2"/>
                </a:solidFill>
              </a:rPr>
              <a:t>HENRYK VIII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59016" cy="452596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tx2"/>
                </a:solidFill>
              </a:rPr>
              <a:t>W 1534 r. Henryk VIII ogłasza się głową Kościoła. Wypowiada posłuszeństwo papieżowi, gdyż ten nie udzielił mu zgody na rozwód z Katarzyną Aragońską. Henryk sam potępia poglądy Lutra i do śmierci uważa się za katolika, ale jego decyzja powoduje powstanie kościoła anglikańskiego, który z czasem przejmie wiele poglądów reformatorów zwanych protestantami.</a:t>
            </a:r>
            <a:endParaRPr lang="pl-PL" b="1" dirty="0">
              <a:solidFill>
                <a:schemeClr val="tx2"/>
              </a:solidFill>
            </a:endParaRPr>
          </a:p>
        </p:txBody>
      </p:sp>
      <p:pic>
        <p:nvPicPr>
          <p:cNvPr id="35842" name="Picture 2" descr="http://i.wp.pl/a/f/jpeg/21667/henry_486x340pi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7573" y="3573016"/>
            <a:ext cx="2776427" cy="1942357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352839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IV. SKUTKI REFORMACJI:</a:t>
            </a:r>
            <a:r>
              <a:rPr lang="pl-PL" dirty="0" smtClean="0">
                <a:solidFill>
                  <a:schemeClr val="tx2"/>
                </a:solidFill>
              </a:rPr>
              <a:t/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W wyniku Reformacji Kościół katolicki podzielił się na liczne odłamy. Podział ten przebiegał </a:t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w atmosferze wojen i prześladowań ze strony obu stron konfliktu. 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37890" name="Picture 2" descr="http://upload.wikimedia.org/wikipedia/commons/thumb/4/4e/Life_of_Martin_Luther.jpg/300px-Life_of_Martin_Lu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05064"/>
            <a:ext cx="3384376" cy="26623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ala 1"/>
          <p:cNvSpPr/>
          <p:nvPr/>
        </p:nvSpPr>
        <p:spPr>
          <a:xfrm>
            <a:off x="1115616" y="548680"/>
            <a:ext cx="6624736" cy="936104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b="1" dirty="0" smtClean="0">
                <a:solidFill>
                  <a:schemeClr val="tx2"/>
                </a:solidFill>
              </a:rPr>
              <a:t>KOŚCIÓŁ</a:t>
            </a:r>
            <a:r>
              <a:rPr lang="pl-PL" sz="4000" b="1" dirty="0" smtClean="0">
                <a:solidFill>
                  <a:srgbClr val="FF0000"/>
                </a:solidFill>
              </a:rPr>
              <a:t> </a:t>
            </a:r>
            <a:endParaRPr lang="pl-PL" sz="4000" b="1" dirty="0">
              <a:solidFill>
                <a:srgbClr val="FF0000"/>
              </a:solidFill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 flipH="1">
            <a:off x="1475656" y="1484784"/>
            <a:ext cx="1008112" cy="86409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5148064" y="1700808"/>
            <a:ext cx="792088" cy="64807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ala 10"/>
          <p:cNvSpPr/>
          <p:nvPr/>
        </p:nvSpPr>
        <p:spPr>
          <a:xfrm>
            <a:off x="251520" y="2276872"/>
            <a:ext cx="2736304" cy="792088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solidFill>
                  <a:schemeClr val="tx2"/>
                </a:solidFill>
              </a:rPr>
              <a:t>prawosławny</a:t>
            </a:r>
            <a:endParaRPr lang="pl-PL" sz="3200" dirty="0">
              <a:solidFill>
                <a:schemeClr val="tx2"/>
              </a:solidFill>
            </a:endParaRPr>
          </a:p>
        </p:txBody>
      </p:sp>
      <p:sp>
        <p:nvSpPr>
          <p:cNvPr id="12" name="Fala 11"/>
          <p:cNvSpPr/>
          <p:nvPr/>
        </p:nvSpPr>
        <p:spPr>
          <a:xfrm>
            <a:off x="5148064" y="2564904"/>
            <a:ext cx="3456384" cy="648072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2"/>
                </a:solidFill>
              </a:rPr>
              <a:t>k</a:t>
            </a:r>
            <a:r>
              <a:rPr lang="pl-PL" sz="3200" dirty="0" smtClean="0">
                <a:solidFill>
                  <a:schemeClr val="tx2"/>
                </a:solidFill>
              </a:rPr>
              <a:t>atolicki</a:t>
            </a:r>
            <a:endParaRPr lang="pl-PL" sz="3200" dirty="0">
              <a:solidFill>
                <a:schemeClr val="tx2"/>
              </a:solidFill>
            </a:endParaRPr>
          </a:p>
        </p:txBody>
      </p:sp>
      <p:sp>
        <p:nvSpPr>
          <p:cNvPr id="13" name="Błyskawica 12"/>
          <p:cNvSpPr/>
          <p:nvPr/>
        </p:nvSpPr>
        <p:spPr>
          <a:xfrm>
            <a:off x="3059832" y="1196752"/>
            <a:ext cx="1656184" cy="2664296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</a:rPr>
              <a:t>1o54</a:t>
            </a:r>
            <a:endParaRPr lang="pl-PL" sz="4000" b="1" dirty="0">
              <a:solidFill>
                <a:srgbClr val="FF0000"/>
              </a:solidFill>
            </a:endParaRPr>
          </a:p>
        </p:txBody>
      </p:sp>
      <p:cxnSp>
        <p:nvCxnSpPr>
          <p:cNvPr id="15" name="Łącznik prosty ze strzałką 14"/>
          <p:cNvCxnSpPr/>
          <p:nvPr/>
        </p:nvCxnSpPr>
        <p:spPr>
          <a:xfrm>
            <a:off x="7236296" y="4509120"/>
            <a:ext cx="936104" cy="64807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>
            <a:off x="755576" y="4005064"/>
            <a:ext cx="3888432" cy="122413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H="1">
            <a:off x="3491880" y="4365104"/>
            <a:ext cx="1656184" cy="144016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5724128" y="4725144"/>
            <a:ext cx="360040" cy="86409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łyskawica 21"/>
          <p:cNvSpPr/>
          <p:nvPr/>
        </p:nvSpPr>
        <p:spPr>
          <a:xfrm rot="19467231">
            <a:off x="4557437" y="2468323"/>
            <a:ext cx="4536681" cy="2990046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</a:rPr>
              <a:t>1517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23" name="Fala 22"/>
          <p:cNvSpPr/>
          <p:nvPr/>
        </p:nvSpPr>
        <p:spPr>
          <a:xfrm>
            <a:off x="251520" y="5373216"/>
            <a:ext cx="2232248" cy="648072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2"/>
                </a:solidFill>
              </a:rPr>
              <a:t>r</a:t>
            </a:r>
            <a:r>
              <a:rPr lang="pl-PL" b="1" dirty="0" smtClean="0">
                <a:solidFill>
                  <a:schemeClr val="tx2"/>
                </a:solidFill>
              </a:rPr>
              <a:t>zymsko -katolicki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24" name="Fala 23"/>
          <p:cNvSpPr/>
          <p:nvPr/>
        </p:nvSpPr>
        <p:spPr>
          <a:xfrm>
            <a:off x="2771800" y="5733256"/>
            <a:ext cx="2016224" cy="648072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2"/>
                </a:solidFill>
              </a:rPr>
              <a:t>l</a:t>
            </a:r>
            <a:r>
              <a:rPr lang="pl-PL" b="1" dirty="0" smtClean="0">
                <a:solidFill>
                  <a:schemeClr val="tx2"/>
                </a:solidFill>
              </a:rPr>
              <a:t>uteranie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25" name="Fala 24"/>
          <p:cNvSpPr/>
          <p:nvPr/>
        </p:nvSpPr>
        <p:spPr>
          <a:xfrm>
            <a:off x="5148064" y="5661248"/>
            <a:ext cx="2016224" cy="648072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kalwini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26" name="Fala 25"/>
          <p:cNvSpPr/>
          <p:nvPr/>
        </p:nvSpPr>
        <p:spPr>
          <a:xfrm>
            <a:off x="6876256" y="5085184"/>
            <a:ext cx="2016224" cy="648072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anglikanie</a:t>
            </a:r>
            <a:endParaRPr lang="pl-PL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V. KOŚCIOŁY PROTESTANCKIE, KTÓRE POWSTAŁY W WYNIKU REFORMACJI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chemat blokowy: proces alternatywny 2"/>
          <p:cNvSpPr/>
          <p:nvPr/>
        </p:nvSpPr>
        <p:spPr>
          <a:xfrm>
            <a:off x="467544" y="2492896"/>
            <a:ext cx="2448272" cy="1512168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LUTERANIE (kościół ewangelicko - augsburski)</a:t>
            </a:r>
          </a:p>
          <a:p>
            <a:pPr algn="ctr"/>
            <a:endParaRPr lang="pl-PL" dirty="0"/>
          </a:p>
        </p:txBody>
      </p:sp>
      <p:sp>
        <p:nvSpPr>
          <p:cNvPr id="4" name="Schemat blokowy: proces alternatywny 3"/>
          <p:cNvSpPr/>
          <p:nvPr/>
        </p:nvSpPr>
        <p:spPr>
          <a:xfrm>
            <a:off x="3419872" y="2492896"/>
            <a:ext cx="2376264" cy="1584176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ANGLIKANIE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Schemat blokowy: proces alternatywny 4"/>
          <p:cNvSpPr/>
          <p:nvPr/>
        </p:nvSpPr>
        <p:spPr>
          <a:xfrm>
            <a:off x="6084168" y="2420888"/>
            <a:ext cx="2448272" cy="172819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KALWINI (kościół ewangelicko -reformowany)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8" name="Schemat blokowy: proces alternatywny 7"/>
          <p:cNvSpPr/>
          <p:nvPr/>
        </p:nvSpPr>
        <p:spPr>
          <a:xfrm>
            <a:off x="3419872" y="4293096"/>
            <a:ext cx="2448272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METODYŚCI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9" name="Schemat blokowy: proces alternatywny 8"/>
          <p:cNvSpPr/>
          <p:nvPr/>
        </p:nvSpPr>
        <p:spPr>
          <a:xfrm>
            <a:off x="6156176" y="4365104"/>
            <a:ext cx="2448272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PREZBITERIANIE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0" name="Schemat blokowy: proces alternatywny 9"/>
          <p:cNvSpPr/>
          <p:nvPr/>
        </p:nvSpPr>
        <p:spPr>
          <a:xfrm>
            <a:off x="3419872" y="5229200"/>
            <a:ext cx="2448272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BABTYŚCI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1" name="Schemat blokowy: proces alternatywny 10"/>
          <p:cNvSpPr/>
          <p:nvPr/>
        </p:nvSpPr>
        <p:spPr>
          <a:xfrm>
            <a:off x="6156176" y="5157192"/>
            <a:ext cx="2448272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ZWINGILIANIE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2" name="Schemat blokowy: proces alternatywny 11"/>
          <p:cNvSpPr/>
          <p:nvPr/>
        </p:nvSpPr>
        <p:spPr>
          <a:xfrm>
            <a:off x="2555776" y="5949280"/>
            <a:ext cx="3168352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ZIELONOŚWIĄTKOWCY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3" name="Schemat blokowy: proces alternatywny 12"/>
          <p:cNvSpPr/>
          <p:nvPr/>
        </p:nvSpPr>
        <p:spPr>
          <a:xfrm>
            <a:off x="6228184" y="6021288"/>
            <a:ext cx="2664296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ANABABTYŚCI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4" name="Schemat blokowy: proces alternatywny 13"/>
          <p:cNvSpPr/>
          <p:nvPr/>
        </p:nvSpPr>
        <p:spPr>
          <a:xfrm>
            <a:off x="467544" y="4365104"/>
            <a:ext cx="2448272" cy="1152128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Różnice doktrynalne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 w zależności od kraju</a:t>
            </a:r>
            <a:endParaRPr lang="pl-PL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Kościoły protestanckie i katolicy – rozkład wpływów w Europie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4" name="Picture 2" descr="http://www.bryk.pl/s%C5%82owniki/s%C5%82ownik_historyczny/img/000008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4320480" cy="475615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Próbę ratowania jedności Kościoła podejmują książęta świeccy i cesarz. Przemocą dokonują </a:t>
            </a:r>
            <a:r>
              <a:rPr lang="pl-PL" dirty="0" err="1" smtClean="0">
                <a:solidFill>
                  <a:schemeClr val="tx2"/>
                </a:solidFill>
              </a:rPr>
              <a:t>rekatolicyzacji</a:t>
            </a:r>
            <a:r>
              <a:rPr lang="pl-PL" dirty="0" smtClean="0">
                <a:solidFill>
                  <a:schemeClr val="tx2"/>
                </a:solidFill>
              </a:rPr>
              <a:t> różnych regionów Europy, co nie przynosi rezultatów, a tylko pogłębia rozdarcie w Kościele.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www.sciaga.pl/data/dictionary/6/20/21/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221088"/>
            <a:ext cx="3333750" cy="24193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VI. KONTRREFORMACJA odpowiedź Kościoła katolickiego na reformację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1986" name="Picture 2" descr="http://www.encyklo.pl/images/8/80/Sobor_trydenck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4886325" cy="3743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71420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5400" dirty="0" smtClean="0">
                <a:solidFill>
                  <a:srgbClr val="FF0000"/>
                </a:solidFill>
              </a:rPr>
              <a:t>I. PRZYCZYNY REFORMACJI</a:t>
            </a:r>
            <a:endParaRPr lang="pl-PL" sz="54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2048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880110" indent="-742950" algn="ctr">
              <a:buNone/>
            </a:pPr>
            <a:r>
              <a:rPr lang="pl-PL" sz="4800" b="1" dirty="0" smtClean="0">
                <a:solidFill>
                  <a:srgbClr val="7030A0"/>
                </a:solidFill>
              </a:rPr>
              <a:t>1. Kryzys duchowieństwa</a:t>
            </a:r>
          </a:p>
          <a:p>
            <a:pPr marL="880110" indent="-742950" algn="ctr">
              <a:buNone/>
            </a:pPr>
            <a:endParaRPr lang="pl-PL" sz="3200" b="1" dirty="0" smtClean="0">
              <a:solidFill>
                <a:schemeClr val="tx2"/>
              </a:solidFill>
            </a:endParaRPr>
          </a:p>
          <a:p>
            <a:pPr marL="880110" indent="-742950" algn="ctr">
              <a:buNone/>
            </a:pPr>
            <a:r>
              <a:rPr lang="pl-PL" sz="3200" b="1" dirty="0" smtClean="0">
                <a:solidFill>
                  <a:schemeClr val="tx2"/>
                </a:solidFill>
              </a:rPr>
              <a:t>Wielu księży w XV wieku zaniedbywało swoje obowiązki, wykazywało ignorancję religijną, prowadziło rozwiązłe życie i ignorowało sprawowanie funkcji religijnych.</a:t>
            </a:r>
          </a:p>
          <a:p>
            <a:pPr marL="880110" indent="-742950" algn="ctr">
              <a:buAutoNum type="arabicPeriod"/>
            </a:pPr>
            <a:endParaRPr lang="pl-PL" sz="4000" b="1" dirty="0" smtClean="0">
              <a:solidFill>
                <a:schemeClr val="tx2"/>
              </a:solidFill>
            </a:endParaRPr>
          </a:p>
          <a:p>
            <a:pPr marL="880110" indent="-742950" algn="ctr">
              <a:buNone/>
            </a:pPr>
            <a:endParaRPr lang="pl-PL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43924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4800" dirty="0" smtClean="0">
                <a:solidFill>
                  <a:schemeClr val="tx2"/>
                </a:solidFill>
              </a:rPr>
              <a:t>W celu niezbędnej odnowy Kościoła papież Paweł III zwołał </a:t>
            </a:r>
            <a:r>
              <a:rPr lang="pl-PL" sz="4800" dirty="0" smtClean="0">
                <a:solidFill>
                  <a:srgbClr val="FF0000"/>
                </a:solidFill>
              </a:rPr>
              <a:t>Sobór Trydencki</a:t>
            </a:r>
            <a:r>
              <a:rPr lang="pl-PL" sz="4800" dirty="0" smtClean="0">
                <a:solidFill>
                  <a:schemeClr val="tx2"/>
                </a:solidFill>
              </a:rPr>
              <a:t>, który obradował w latach </a:t>
            </a:r>
            <a:r>
              <a:rPr lang="pl-PL" sz="4800" dirty="0" smtClean="0">
                <a:solidFill>
                  <a:srgbClr val="FF0000"/>
                </a:solidFill>
              </a:rPr>
              <a:t>1545 – 1563</a:t>
            </a:r>
            <a:r>
              <a:rPr lang="pl-PL" sz="4800" dirty="0" smtClean="0">
                <a:solidFill>
                  <a:schemeClr val="tx2"/>
                </a:solidFill>
              </a:rPr>
              <a:t>.</a:t>
            </a:r>
            <a:endParaRPr lang="pl-PL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Reformy Soboru Trydenckiego: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651510" indent="-514350">
              <a:buClr>
                <a:schemeClr val="tx2"/>
              </a:buClr>
              <a:buFont typeface="Wingdings" pitchFamily="2" charset="2"/>
              <a:buChar char="Ø"/>
            </a:pPr>
            <a:r>
              <a:rPr lang="pl-PL" dirty="0" smtClean="0">
                <a:solidFill>
                  <a:schemeClr val="tx2"/>
                </a:solidFill>
              </a:rPr>
              <a:t>Uznanie Biblii i Tradycji za równoważne źródła wiary</a:t>
            </a:r>
          </a:p>
          <a:p>
            <a:pPr marL="651510" indent="-514350">
              <a:buClr>
                <a:schemeClr val="tx2"/>
              </a:buClr>
              <a:buFont typeface="Wingdings" pitchFamily="2" charset="2"/>
              <a:buChar char="Ø"/>
            </a:pPr>
            <a:r>
              <a:rPr lang="pl-PL" dirty="0" smtClean="0">
                <a:solidFill>
                  <a:schemeClr val="tx2"/>
                </a:solidFill>
              </a:rPr>
              <a:t>Potwierdzenie realnej obecności Chrystusa w Eucharystii</a:t>
            </a:r>
          </a:p>
          <a:p>
            <a:pPr marL="651510" indent="-514350">
              <a:buClr>
                <a:schemeClr val="tx2"/>
              </a:buClr>
              <a:buFont typeface="Wingdings" pitchFamily="2" charset="2"/>
              <a:buChar char="Ø"/>
            </a:pPr>
            <a:r>
              <a:rPr lang="pl-PL" dirty="0" smtClean="0">
                <a:solidFill>
                  <a:schemeClr val="tx2"/>
                </a:solidFill>
              </a:rPr>
              <a:t>Potwierdzenie znaczenia 7 sakramentów</a:t>
            </a:r>
          </a:p>
          <a:p>
            <a:pPr marL="651510" indent="-514350">
              <a:buClr>
                <a:schemeClr val="tx2"/>
              </a:buClr>
              <a:buFont typeface="Wingdings" pitchFamily="2" charset="2"/>
              <a:buChar char="Ø"/>
            </a:pPr>
            <a:r>
              <a:rPr lang="pl-PL" dirty="0" smtClean="0">
                <a:solidFill>
                  <a:schemeClr val="tx2"/>
                </a:solidFill>
              </a:rPr>
              <a:t>Potępienie indywidualnej interpretacji Pisma Świętego</a:t>
            </a:r>
          </a:p>
          <a:p>
            <a:pPr marL="651510" indent="-514350">
              <a:buClr>
                <a:schemeClr val="tx2"/>
              </a:buClr>
              <a:buFont typeface="Wingdings" pitchFamily="2" charset="2"/>
              <a:buChar char="Ø"/>
            </a:pPr>
            <a:r>
              <a:rPr lang="pl-PL" dirty="0" smtClean="0">
                <a:solidFill>
                  <a:schemeClr val="tx2"/>
                </a:solidFill>
              </a:rPr>
              <a:t>Potępienie nauki o predestynacji</a:t>
            </a:r>
          </a:p>
          <a:p>
            <a:pPr marL="651510" indent="-514350">
              <a:buClr>
                <a:schemeClr val="tx2"/>
              </a:buClr>
              <a:buFont typeface="Wingdings" pitchFamily="2" charset="2"/>
              <a:buChar char="Ø"/>
            </a:pPr>
            <a:r>
              <a:rPr lang="pl-PL" dirty="0" smtClean="0">
                <a:solidFill>
                  <a:schemeClr val="tx2"/>
                </a:solidFill>
              </a:rPr>
              <a:t>Podtrzymanie koncepcji wolnej woli zdolnej samodzielnie wybierać dobro</a:t>
            </a:r>
            <a:endParaRPr lang="pl-P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Reformy Soboru Trydenckiego c.d.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pl-PL" dirty="0" smtClean="0">
                <a:solidFill>
                  <a:schemeClr val="tx2"/>
                </a:solidFill>
              </a:rPr>
              <a:t>Wprowadzenie ksiąg metrykalnych, w których rejestrowano śluby, chrzty, pogrzeby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pl-PL" dirty="0" smtClean="0">
                <a:solidFill>
                  <a:schemeClr val="tx2"/>
                </a:solidFill>
              </a:rPr>
              <a:t>Stopniowe wprowadzenie języków narodowych w czytaniach mszalnych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pl-PL" dirty="0" smtClean="0">
                <a:solidFill>
                  <a:schemeClr val="tx2"/>
                </a:solidFill>
              </a:rPr>
              <a:t>Ujednolicenie liturgii 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pl-PL" dirty="0" smtClean="0">
                <a:solidFill>
                  <a:schemeClr val="tx2"/>
                </a:solidFill>
              </a:rPr>
              <a:t>Zobowiązanie biskupów do przebywania w diecezjach, a proboszczów w parafiach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pl-PL" dirty="0" smtClean="0">
                <a:solidFill>
                  <a:schemeClr val="tx2"/>
                </a:solidFill>
              </a:rPr>
              <a:t>Potępienie nepotyzmu i zakaz kumulacji stanowisk kościelnych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pl-PL" dirty="0" smtClean="0">
                <a:solidFill>
                  <a:schemeClr val="tx2"/>
                </a:solidFill>
              </a:rPr>
              <a:t>Potępienie nauk Lutra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endParaRPr lang="pl-PL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Powołanie i reforma instytucji, które miały służyć kontrreformacji: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ü"/>
            </a:pPr>
            <a:endParaRPr lang="pl-PL" dirty="0" smtClean="0"/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pl-PL" b="1" dirty="0" smtClean="0">
                <a:solidFill>
                  <a:schemeClr val="tx2"/>
                </a:solidFill>
              </a:rPr>
              <a:t>Reforma Kongregacji Świętego Oficjum (Inkwizycji)</a:t>
            </a:r>
          </a:p>
          <a:p>
            <a:pPr>
              <a:buClr>
                <a:schemeClr val="tx2"/>
              </a:buClr>
              <a:buNone/>
            </a:pPr>
            <a:endParaRPr lang="pl-PL" b="1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pl-PL" b="1" dirty="0" smtClean="0">
                <a:solidFill>
                  <a:schemeClr val="tx2"/>
                </a:solidFill>
              </a:rPr>
              <a:t>Wprowadzenie Indeksu Ksiąg Zakazanych</a:t>
            </a:r>
          </a:p>
          <a:p>
            <a:pPr>
              <a:buClr>
                <a:schemeClr val="tx2"/>
              </a:buClr>
              <a:buNone/>
            </a:pPr>
            <a:endParaRPr lang="pl-PL" b="1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pl-PL" b="1" dirty="0" smtClean="0">
                <a:solidFill>
                  <a:schemeClr val="tx2"/>
                </a:solidFill>
              </a:rPr>
              <a:t>Powołanie Zakonu Jezuitów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endParaRPr lang="pl-PL" b="1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pl-PL" b="1" dirty="0" smtClean="0">
                <a:solidFill>
                  <a:schemeClr val="tx2"/>
                </a:solidFill>
              </a:rPr>
              <a:t>Reforma zakonów ( karmelitanek, karmelitów)</a:t>
            </a:r>
            <a:endParaRPr lang="pl-PL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INKWIZYCJA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pl-PL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pl-PL" b="1" dirty="0" smtClean="0">
                <a:solidFill>
                  <a:schemeClr val="tx2"/>
                </a:solidFill>
              </a:rPr>
              <a:t>Instytucję, która powstała w okresie Średniowiecza  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i służyła do walki z herezją, zreformowano. Inicjatorem tej reformy był Paweł IV. Podporządkowano ją papieżowi. Miała ona wyszukiwać i nawracać heretyków </a:t>
            </a:r>
            <a:r>
              <a:rPr lang="pl-PL" b="1" i="1" dirty="0" smtClean="0">
                <a:solidFill>
                  <a:schemeClr val="tx2"/>
                </a:solidFill>
              </a:rPr>
              <a:t>dla ich własnego dobra i dobra chrześcijaństwa</a:t>
            </a:r>
            <a:r>
              <a:rPr lang="pl-PL" b="1" dirty="0" smtClean="0">
                <a:solidFill>
                  <a:schemeClr val="tx2"/>
                </a:solidFill>
              </a:rPr>
              <a:t>.</a:t>
            </a:r>
            <a:r>
              <a:rPr lang="pl-PL" b="1" i="1" dirty="0" smtClean="0">
                <a:solidFill>
                  <a:schemeClr val="tx2"/>
                </a:solidFill>
              </a:rPr>
              <a:t> </a:t>
            </a:r>
            <a:r>
              <a:rPr lang="pl-PL" b="1" dirty="0" smtClean="0">
                <a:solidFill>
                  <a:schemeClr val="tx2"/>
                </a:solidFill>
              </a:rPr>
              <a:t>Instytucja ta zwykle posługiwała się zastraszaniem i torturami dla wymuszenia zeznań. Jeżeli to „nie pomogło” oskarżonego oddawano władzy świeckiej w celu wymierzenia kary śmierci. Instytucja ta miała bardzo duże poparcie społeczne. Szczególnie rozwinęła się 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w Italii, Hiszpanii, Francji, gdzie kontrolę nad nią sprawowała władza świecka.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 </a:t>
            </a:r>
            <a:endParaRPr lang="pl-PL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Indeks Ksiąg Zakazanych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70916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>
                <a:solidFill>
                  <a:schemeClr val="tx2"/>
                </a:solidFill>
              </a:rPr>
              <a:t>Wprowadzono wykaz ksiąg heretyckich </a:t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i </a:t>
            </a:r>
            <a:r>
              <a:rPr lang="pl-PL" i="1" dirty="0" smtClean="0">
                <a:solidFill>
                  <a:schemeClr val="tx2"/>
                </a:solidFill>
              </a:rPr>
              <a:t>niebezpiecznych dla duszy</a:t>
            </a:r>
            <a:r>
              <a:rPr lang="pl-PL" dirty="0" smtClean="0">
                <a:solidFill>
                  <a:schemeClr val="tx2"/>
                </a:solidFill>
              </a:rPr>
              <a:t>. Publikowano tytuły książek </a:t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i nazwiska pisarzy, uznawanych za niebezpieczne dla wiernych. 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43010" name="Picture 2" descr="http://www.konserwatyzm.pl/img/articles/240px-Index_Librorum_Prohibitorum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88840"/>
            <a:ext cx="2664296" cy="4285077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ZAKON JEZUITÓW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556792"/>
            <a:ext cx="7056784" cy="506916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pl-PL" sz="2600" b="1" dirty="0" smtClean="0">
                <a:solidFill>
                  <a:schemeClr val="tx2"/>
                </a:solidFill>
              </a:rPr>
              <a:t>Towarzystwo Jezusowe (Jezuici) zostało założone przez </a:t>
            </a:r>
            <a:r>
              <a:rPr lang="pl-PL" sz="2600" b="1" dirty="0" smtClean="0">
                <a:solidFill>
                  <a:srgbClr val="FF0000"/>
                </a:solidFill>
              </a:rPr>
              <a:t>św. Ignacego Loyolę </a:t>
            </a:r>
            <a:br>
              <a:rPr lang="pl-PL" sz="2600" b="1" dirty="0" smtClean="0">
                <a:solidFill>
                  <a:srgbClr val="FF0000"/>
                </a:solidFill>
              </a:rPr>
            </a:br>
            <a:r>
              <a:rPr lang="pl-PL" sz="2600" b="1" dirty="0" smtClean="0">
                <a:solidFill>
                  <a:schemeClr val="tx2"/>
                </a:solidFill>
              </a:rPr>
              <a:t>w 1540 r. Zakon ten podlegał bezpośrednio papieżowi. W regule zakonnej kładziono ścisły nacisk na staranne wykształcenie (do zakonu przyjmowano tylko najzdolniejszych </a:t>
            </a:r>
            <a:br>
              <a:rPr lang="pl-PL" sz="2600" b="1" dirty="0" smtClean="0">
                <a:solidFill>
                  <a:schemeClr val="tx2"/>
                </a:solidFill>
              </a:rPr>
            </a:br>
            <a:r>
              <a:rPr lang="pl-PL" sz="2600" b="1" dirty="0" smtClean="0">
                <a:solidFill>
                  <a:schemeClr val="tx2"/>
                </a:solidFill>
              </a:rPr>
              <a:t>a studia trwały 15 lat) i rozwój wewnętrznego życia duchowego poprzez duchowe ćwiczenia i medytację. Zakon ten zyskał bardzo szybko popularność. Zajmował się misjami i edukacją.</a:t>
            </a:r>
            <a:endParaRPr lang="pl-PL" sz="2600" b="1" dirty="0">
              <a:solidFill>
                <a:schemeClr val="tx2"/>
              </a:solidFill>
            </a:endParaRPr>
          </a:p>
        </p:txBody>
      </p:sp>
      <p:pic>
        <p:nvPicPr>
          <p:cNvPr id="49154" name="Picture 2" descr="https://encrypted-tbn3.gstatic.com/images?q=tbn:ANd9GcTuinFVCxB1EXBAn24-WEeMiJwS4O196YSBZMgiUsO6_w4HaWyx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124744"/>
            <a:ext cx="1698396" cy="215227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MISTYCY HISZPAŃSCY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pl-PL" b="1" dirty="0" smtClean="0">
              <a:solidFill>
                <a:srgbClr val="FF0000"/>
              </a:solidFill>
            </a:endParaRPr>
          </a:p>
          <a:p>
            <a:pPr>
              <a:buClr>
                <a:schemeClr val="tx2"/>
              </a:buClr>
              <a:buFont typeface="Wingdings" pitchFamily="2" charset="2"/>
              <a:buChar char="q"/>
            </a:pPr>
            <a:r>
              <a:rPr lang="pl-PL" b="1" dirty="0" smtClean="0">
                <a:solidFill>
                  <a:srgbClr val="FF0000"/>
                </a:solidFill>
              </a:rPr>
              <a:t>Św. Teresa z Avila </a:t>
            </a:r>
            <a:r>
              <a:rPr lang="pl-PL" dirty="0" smtClean="0">
                <a:solidFill>
                  <a:schemeClr val="tx2"/>
                </a:solidFill>
              </a:rPr>
              <a:t>– zreformowała zakon karmelitanek. Kładła ogromny nacisk na życie wewnętrzne mnichów i mniszek. Przywiązywała wagę do duchowego przeżywania wiary.</a:t>
            </a:r>
          </a:p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pl-PL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Font typeface="Wingdings" pitchFamily="2" charset="2"/>
              <a:buChar char="q"/>
            </a:pPr>
            <a:r>
              <a:rPr lang="pl-PL" b="1" dirty="0" smtClean="0">
                <a:solidFill>
                  <a:srgbClr val="FF0000"/>
                </a:solidFill>
              </a:rPr>
              <a:t>Św. Jan od Krzyża </a:t>
            </a:r>
            <a:r>
              <a:rPr lang="pl-PL" dirty="0" smtClean="0">
                <a:solidFill>
                  <a:schemeClr val="tx2"/>
                </a:solidFill>
              </a:rPr>
              <a:t>– założył zakon karmelitów bosych. Kładł nacisk na życie wewnętrzne </a:t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i konieczność nawrócenia.</a:t>
            </a:r>
          </a:p>
          <a:p>
            <a:pPr>
              <a:buClr>
                <a:schemeClr val="tx2"/>
              </a:buClr>
              <a:buNone/>
            </a:pP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50178" name="Picture 2" descr="http://www.deon.pl/gfx/deon/pl/defaultaktualnosci/215/16/1/c1403878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5175" y="2996952"/>
            <a:ext cx="2028825" cy="1333501"/>
          </a:xfrm>
          <a:prstGeom prst="rect">
            <a:avLst/>
          </a:prstGeom>
          <a:noFill/>
        </p:spPr>
      </p:pic>
      <p:pic>
        <p:nvPicPr>
          <p:cNvPr id="50180" name="Picture 4" descr="http://chomikuj.pl/ImagePreview.aspx?id=922429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301208"/>
            <a:ext cx="1152128" cy="135855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solidFill>
                  <a:schemeClr val="tx2"/>
                </a:solidFill>
              </a:rPr>
              <a:t>Rezultaty reformy katolickiej: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endParaRPr lang="pl-PL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Nowa pobożność katolicka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Doprecyzowanie doktryny, tak że stała się ona bardziej zrozumiała dla ludzi (Powstały </a:t>
            </a:r>
            <a:r>
              <a:rPr lang="pl-PL" dirty="0" smtClean="0">
                <a:solidFill>
                  <a:schemeClr val="tx2"/>
                </a:solidFill>
              </a:rPr>
              <a:t>katechizmy</a:t>
            </a:r>
            <a:r>
              <a:rPr lang="pl-PL" dirty="0" smtClean="0">
                <a:solidFill>
                  <a:schemeClr val="tx2"/>
                </a:solidFill>
              </a:rPr>
              <a:t>)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Podniesienie poziomu intelektualnego kleru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Ekspansja misyjna Kościoła katolickiego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Zahamowanie reformy protestanckiej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Kres religijnej jedności Europy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endParaRPr lang="pl-PL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32859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sz="4900" dirty="0" smtClean="0">
                <a:solidFill>
                  <a:schemeClr val="tx2"/>
                </a:solidFill>
              </a:rPr>
              <a:t/>
            </a:r>
            <a:br>
              <a:rPr lang="pl-PL" sz="4900" dirty="0" smtClean="0">
                <a:solidFill>
                  <a:schemeClr val="tx2"/>
                </a:solidFill>
              </a:rPr>
            </a:br>
            <a:r>
              <a:rPr lang="pl-PL" sz="4900" dirty="0" smtClean="0">
                <a:solidFill>
                  <a:srgbClr val="7030A0"/>
                </a:solidFill>
              </a:rPr>
              <a:t>2. Korupcja w Kościele</a:t>
            </a:r>
            <a:r>
              <a:rPr lang="pl-PL" sz="4900" dirty="0" smtClean="0">
                <a:solidFill>
                  <a:schemeClr val="tx2"/>
                </a:solidFill>
              </a:rPr>
              <a:t/>
            </a:r>
            <a:br>
              <a:rPr lang="pl-PL" sz="4900" dirty="0" smtClean="0">
                <a:solidFill>
                  <a:schemeClr val="tx2"/>
                </a:solidFill>
              </a:rPr>
            </a:br>
            <a:r>
              <a:rPr lang="pl-PL" sz="4400" dirty="0" smtClean="0">
                <a:solidFill>
                  <a:schemeClr val="tx2"/>
                </a:solidFill>
              </a:rPr>
              <a:t/>
            </a:r>
            <a:br>
              <a:rPr lang="pl-PL" sz="4400" dirty="0" smtClean="0">
                <a:solidFill>
                  <a:schemeClr val="tx2"/>
                </a:solidFill>
              </a:rPr>
            </a:br>
            <a:r>
              <a:rPr lang="pl-PL" sz="3600" dirty="0" smtClean="0">
                <a:solidFill>
                  <a:schemeClr val="tx2"/>
                </a:solidFill>
              </a:rPr>
              <a:t>Liczne nadużycia w dziedzinie obsadzania stanowisk kościelnych, np.: promowanie krewnych (nepotyzm), sprzedawanie godności kościelnych za pieniądze(symonia), handel odpustami.</a:t>
            </a:r>
            <a:r>
              <a:rPr lang="pl-PL" sz="4400" dirty="0" smtClean="0">
                <a:solidFill>
                  <a:schemeClr val="tx2"/>
                </a:solidFill>
              </a:rPr>
              <a:t/>
            </a:r>
            <a:br>
              <a:rPr lang="pl-PL" sz="4400" dirty="0" smtClean="0">
                <a:solidFill>
                  <a:schemeClr val="tx2"/>
                </a:solidFill>
              </a:rPr>
            </a:br>
            <a:endParaRPr lang="pl-PL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fs.net/Animation11/Religious/Monks_and_Nuns/Monk_talk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09120"/>
            <a:ext cx="1368152" cy="1683881"/>
          </a:xfrm>
          <a:prstGeom prst="rect">
            <a:avLst/>
          </a:prstGeom>
          <a:noFill/>
        </p:spPr>
      </p:pic>
      <p:sp>
        <p:nvSpPr>
          <p:cNvPr id="6" name="Chmurka 5"/>
          <p:cNvSpPr/>
          <p:nvPr/>
        </p:nvSpPr>
        <p:spPr>
          <a:xfrm>
            <a:off x="1331640" y="332656"/>
            <a:ext cx="7488832" cy="4896544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Odpust </a:t>
            </a:r>
            <a:r>
              <a:rPr lang="pl-PL" sz="2800" b="1" dirty="0" smtClean="0">
                <a:solidFill>
                  <a:schemeClr val="tx2"/>
                </a:solidFill>
              </a:rPr>
              <a:t>jest darowaniem wobec Boga kary doczesnej za grzechy odpuszczone już co do winy. Może go uzyskać wierny, odpowiednio przygotowany - po wypełnieniu pewnych określonych warunków.</a:t>
            </a:r>
            <a:endParaRPr lang="pl-PL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532859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/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rgbClr val="7030A0"/>
                </a:solidFill>
              </a:rPr>
              <a:t>3. Kryzys władzy papieskiej</a:t>
            </a:r>
            <a:r>
              <a:rPr lang="pl-PL" dirty="0" smtClean="0">
                <a:solidFill>
                  <a:schemeClr val="tx2"/>
                </a:solidFill>
              </a:rPr>
              <a:t/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/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Wielka Schizma Zachodnia doprowadziła do osłabienia władzy papieża. Na soborze w Konstancji spierały się 2 frakcje koncyliarystów i kurialistów.</a:t>
            </a:r>
            <a:br>
              <a:rPr lang="pl-PL" dirty="0" smtClean="0">
                <a:solidFill>
                  <a:schemeClr val="tx2"/>
                </a:solidFill>
              </a:rPr>
            </a:br>
            <a:endParaRPr lang="pl-P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4900" dirty="0" smtClean="0">
                <a:solidFill>
                  <a:srgbClr val="7030A0"/>
                </a:solidFill>
              </a:rPr>
              <a:t>4. Obniżenie poziomu moralnego chrześcijan</a:t>
            </a:r>
            <a:br>
              <a:rPr lang="pl-PL" sz="4900" dirty="0" smtClean="0">
                <a:solidFill>
                  <a:srgbClr val="7030A0"/>
                </a:solidFill>
              </a:rPr>
            </a:br>
            <a:r>
              <a:rPr lang="pl-PL" sz="4900" dirty="0" smtClean="0">
                <a:solidFill>
                  <a:schemeClr val="tx2"/>
                </a:solidFill>
              </a:rPr>
              <a:t/>
            </a:r>
            <a:br>
              <a:rPr lang="pl-PL" sz="4900" dirty="0" smtClean="0">
                <a:solidFill>
                  <a:schemeClr val="tx2"/>
                </a:solidFill>
              </a:rPr>
            </a:br>
            <a:r>
              <a:rPr lang="pl-PL" sz="3600" dirty="0" smtClean="0">
                <a:solidFill>
                  <a:schemeClr val="tx2"/>
                </a:solidFill>
              </a:rPr>
              <a:t>Kościół coraz bardziej zaczyna odbiegać od Kościoła pierwotnego pod względem doktryny, obyczajowości i sposobu zarządzania. Choć pojawiają się krytycy tej </a:t>
            </a:r>
            <a:r>
              <a:rPr lang="pl-PL" sz="3600" dirty="0" smtClean="0">
                <a:solidFill>
                  <a:schemeClr val="tx2"/>
                </a:solidFill>
              </a:rPr>
              <a:t>sytuacji, reformy </a:t>
            </a:r>
            <a:r>
              <a:rPr lang="pl-PL" sz="3600" dirty="0" smtClean="0">
                <a:solidFill>
                  <a:schemeClr val="tx2"/>
                </a:solidFill>
              </a:rPr>
              <a:t>nie zostają podjęte.</a:t>
            </a:r>
            <a:endParaRPr lang="pl-PL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7030A0"/>
                </a:solidFill>
              </a:rPr>
              <a:t/>
            </a:r>
            <a:br>
              <a:rPr lang="pl-PL" dirty="0" smtClean="0">
                <a:solidFill>
                  <a:srgbClr val="7030A0"/>
                </a:solidFill>
              </a:rPr>
            </a:br>
            <a:r>
              <a:rPr lang="pl-PL" dirty="0" smtClean="0">
                <a:solidFill>
                  <a:srgbClr val="7030A0"/>
                </a:solidFill>
              </a:rPr>
              <a:t>5. Zmiany kulturowe i społeczne</a:t>
            </a:r>
            <a:br>
              <a:rPr lang="pl-PL" dirty="0" smtClean="0">
                <a:solidFill>
                  <a:srgbClr val="7030A0"/>
                </a:solidFill>
              </a:rPr>
            </a:br>
            <a:r>
              <a:rPr lang="pl-PL" dirty="0" smtClean="0">
                <a:solidFill>
                  <a:srgbClr val="7030A0"/>
                </a:solidFill>
              </a:rPr>
              <a:t/>
            </a:r>
            <a:br>
              <a:rPr lang="pl-PL" dirty="0" smtClean="0">
                <a:solidFill>
                  <a:srgbClr val="7030A0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Nowy prąd myślowy (humanizm) wpływa znacząco na postrzeganie świata i człowieka. Wynalazek druku umożliwia świeckim samodzielne badanie Pisma Świętego.</a:t>
            </a:r>
            <a:r>
              <a:rPr lang="pl-PL" dirty="0" smtClean="0">
                <a:solidFill>
                  <a:srgbClr val="7030A0"/>
                </a:solidFill>
              </a:rPr>
              <a:t/>
            </a:r>
            <a:br>
              <a:rPr lang="pl-PL" dirty="0" smtClean="0">
                <a:solidFill>
                  <a:srgbClr val="7030A0"/>
                </a:solidFill>
              </a:rPr>
            </a:br>
            <a:r>
              <a:rPr lang="pl-PL" dirty="0" smtClean="0">
                <a:solidFill>
                  <a:srgbClr val="7030A0"/>
                </a:solidFill>
              </a:rPr>
              <a:t/>
            </a:r>
            <a:br>
              <a:rPr lang="pl-PL" dirty="0" smtClean="0">
                <a:solidFill>
                  <a:srgbClr val="7030A0"/>
                </a:solidFill>
              </a:rPr>
            </a:br>
            <a:endParaRPr lang="pl-PL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II. PRÓBY ODNOWY KOŚCIOŁA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4.bp.blogspot.com/_LFfHTa89_60/S8Xj1s8yFEI/AAAAAAAAAIE/ethNNbJ2XT0/s1600/Altar+pie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08920"/>
            <a:ext cx="4536504" cy="33686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Niestandardowy 11">
      <a:dk1>
        <a:srgbClr val="637F26"/>
      </a:dk1>
      <a:lt1>
        <a:sysClr val="window" lastClr="FFFFFF"/>
      </a:lt1>
      <a:dk2>
        <a:srgbClr val="637F26"/>
      </a:dk2>
      <a:lt2>
        <a:srgbClr val="1D180D"/>
      </a:lt2>
      <a:accent1>
        <a:srgbClr val="3891A7"/>
      </a:accent1>
      <a:accent2>
        <a:srgbClr val="FEB80A"/>
      </a:accent2>
      <a:accent3>
        <a:srgbClr val="66A53B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708</Words>
  <Application>Microsoft Office PowerPoint</Application>
  <PresentationFormat>Pokaz na ekranie (4:3)</PresentationFormat>
  <Paragraphs>117</Paragraphs>
  <Slides>38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Wierzchołek</vt:lpstr>
      <vt:lpstr>REFORMACJA  I KONTRREFORMACJA </vt:lpstr>
      <vt:lpstr>Wielka rewolucja religijna zwana Reformacją rozpoczęła się w 1517 roku.</vt:lpstr>
      <vt:lpstr>I. PRZYCZYNY REFORMACJI</vt:lpstr>
      <vt:lpstr> 2. Korupcja w Kościele  Liczne nadużycia w dziedzinie obsadzania stanowisk kościelnych, np.: promowanie krewnych (nepotyzm), sprzedawanie godności kościelnych za pieniądze(symonia), handel odpustami. </vt:lpstr>
      <vt:lpstr>Slajd 5</vt:lpstr>
      <vt:lpstr> 3. Kryzys władzy papieskiej  Wielka Schizma Zachodnia doprowadziła do osłabienia władzy papieża. Na soborze w Konstancji spierały się 2 frakcje koncyliarystów i kurialistów. </vt:lpstr>
      <vt:lpstr>4. Obniżenie poziomu moralnego chrześcijan  Kościół coraz bardziej zaczyna odbiegać od Kościoła pierwotnego pod względem doktryny, obyczajowości i sposobu zarządzania. Choć pojawiają się krytycy tej sytuacji, reformy nie zostają podjęte.</vt:lpstr>
      <vt:lpstr> 5. Zmiany kulturowe i społeczne  Nowy prąd myślowy (humanizm) wpływa znacząco na postrzeganie świata i człowieka. Wynalazek druku umożliwia świeckim samodzielne badanie Pisma Świętego.  </vt:lpstr>
      <vt:lpstr>II. PRÓBY ODNOWY KOŚCIOŁA</vt:lpstr>
      <vt:lpstr>Pod koniec XIV wieku w domach zakonnych szczególnie Północnej Europy rozwija się ruch Devitio moderna (pobożność nowożytna). Ruch ten propagował duchowe odrodzenie i kładł nacisk osobistą pobożność i społeczne zaangażowanie chrześcijan.</vt:lpstr>
      <vt:lpstr>Przedstawiciele tego ruchu uważali, że właściwą drogą odnowy Kościoła jest przemiana serc jego członków – nawrócenie.</vt:lpstr>
      <vt:lpstr>Najwybitniejszymi przedstawicielami Devotio moderna, pragnącymi pokojowo reformować Kościół byli:</vt:lpstr>
      <vt:lpstr>Tomasz A Kempis</vt:lpstr>
      <vt:lpstr>Erazm z Rotterdamu</vt:lpstr>
      <vt:lpstr>Niestety próby odnowy Kościoła podejmowane w zakonach w XV wieku nie przyniosły zadowalających rezultatów.</vt:lpstr>
      <vt:lpstr>III. Wybuch Reformacji</vt:lpstr>
      <vt:lpstr>MARCIN LUTER</vt:lpstr>
      <vt:lpstr>Poglądy Marcina Lutra</vt:lpstr>
      <vt:lpstr>Papież nie podejmuje dyskusji  z Lutrem. Nie podejmuje również reformy Kościoła. Skutkiem tego jest rosnące niezadowolenie wielu chrześcijan, które prowadzi do rozłamu w Kościele.</vt:lpstr>
      <vt:lpstr>Luter szybko znajduje zwolenników i naśladowców…</vt:lpstr>
      <vt:lpstr>JAN KALWIN</vt:lpstr>
      <vt:lpstr>Slajd 22</vt:lpstr>
      <vt:lpstr>HENRYK VIII</vt:lpstr>
      <vt:lpstr>IV. SKUTKI REFORMACJI: W wyniku Reformacji Kościół katolicki podzielił się na liczne odłamy. Podział ten przebiegał  w atmosferze wojen i prześladowań ze strony obu stron konfliktu. </vt:lpstr>
      <vt:lpstr>Slajd 25</vt:lpstr>
      <vt:lpstr>V. KOŚCIOŁY PROTESTANCKIE, KTÓRE POWSTAŁY W WYNIKU REFORMACJI</vt:lpstr>
      <vt:lpstr>Kościoły protestanckie i katolicy – rozkład wpływów w Europie</vt:lpstr>
      <vt:lpstr>Próbę ratowania jedności Kościoła podejmują książęta świeccy i cesarz. Przemocą dokonują rekatolicyzacji różnych regionów Europy, co nie przynosi rezultatów, a tylko pogłębia rozdarcie w Kościele.</vt:lpstr>
      <vt:lpstr>VI. KONTRREFORMACJA odpowiedź Kościoła katolickiego na reformację</vt:lpstr>
      <vt:lpstr>W celu niezbędnej odnowy Kościoła papież Paweł III zwołał Sobór Trydencki, który obradował w latach 1545 – 1563.</vt:lpstr>
      <vt:lpstr>Reformy Soboru Trydenckiego:</vt:lpstr>
      <vt:lpstr>Reformy Soboru Trydenckiego c.d.</vt:lpstr>
      <vt:lpstr>Powołanie i reforma instytucji, które miały służyć kontrreformacji:</vt:lpstr>
      <vt:lpstr>INKWIZYCJA</vt:lpstr>
      <vt:lpstr>Indeks Ksiąg Zakazanych</vt:lpstr>
      <vt:lpstr>ZAKON JEZUITÓW</vt:lpstr>
      <vt:lpstr>MISTYCY HISZPAŃSCY</vt:lpstr>
      <vt:lpstr>Rezultaty reformy katolickiej: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REFORMACJA</dc:title>
  <dc:creator>Doro</dc:creator>
  <cp:lastModifiedBy>Doro</cp:lastModifiedBy>
  <cp:revision>96</cp:revision>
  <dcterms:created xsi:type="dcterms:W3CDTF">2013-03-02T16:55:39Z</dcterms:created>
  <dcterms:modified xsi:type="dcterms:W3CDTF">2013-04-21T15:33:34Z</dcterms:modified>
</cp:coreProperties>
</file>