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20473-93EC-4305-8EF2-DBE78142CDBE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B58C9-FEF0-4EED-AA78-53BECBE474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06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Wersja</a:t>
            </a:r>
            <a:r>
              <a:rPr lang="pl-PL" baseline="0" dirty="0" smtClean="0"/>
              <a:t> alternatywna strony tytułowej (bez zdjęcia)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85F2-E5CB-C64F-A1AA-3BCA57B682D9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147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125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4227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964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968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9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358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389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457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6505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17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15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683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97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030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69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2674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323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8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48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74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915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431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104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115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CABB-A55B-4E61-90BC-A8E63CC8D79E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39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E95-7C5E-4BD9-84E6-097FF8F588B0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FAA-E987-49F4-A12B-BA3DB148A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169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E95-7C5E-4BD9-84E6-097FF8F588B0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FAA-E987-49F4-A12B-BA3DB148A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02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E95-7C5E-4BD9-84E6-097FF8F588B0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FAA-E987-49F4-A12B-BA3DB148A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91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E95-7C5E-4BD9-84E6-097FF8F588B0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FAA-E987-49F4-A12B-BA3DB148A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52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E95-7C5E-4BD9-84E6-097FF8F588B0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FAA-E987-49F4-A12B-BA3DB148A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02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E95-7C5E-4BD9-84E6-097FF8F588B0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FAA-E987-49F4-A12B-BA3DB148A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59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E95-7C5E-4BD9-84E6-097FF8F588B0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FAA-E987-49F4-A12B-BA3DB148A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55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E95-7C5E-4BD9-84E6-097FF8F588B0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FAA-E987-49F4-A12B-BA3DB148A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4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E95-7C5E-4BD9-84E6-097FF8F588B0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FAA-E987-49F4-A12B-BA3DB148A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95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E95-7C5E-4BD9-84E6-097FF8F588B0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FAA-E987-49F4-A12B-BA3DB148A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71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E95-7C5E-4BD9-84E6-097FF8F588B0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FAA-E987-49F4-A12B-BA3DB148A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98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FE95-7C5E-4BD9-84E6-097FF8F588B0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BFAA-E987-49F4-A12B-BA3DB148A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26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 flipH="1">
            <a:off x="1690443" y="1930693"/>
            <a:ext cx="858794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733" b="1" dirty="0">
                <a:solidFill>
                  <a:srgbClr val="0B2B76"/>
                </a:solidFill>
                <a:cs typeface="Calibri"/>
              </a:rPr>
              <a:t>Konflikty o zasięgu globalnym</a:t>
            </a:r>
            <a:endParaRPr lang="pl-PL" sz="2667" b="1" dirty="0">
              <a:solidFill>
                <a:srgbClr val="0B2B76"/>
              </a:solidFill>
              <a:latin typeface="Calibri"/>
              <a:cs typeface="Calibri"/>
            </a:endParaRPr>
          </a:p>
        </p:txBody>
      </p:sp>
      <p:pic>
        <p:nvPicPr>
          <p:cNvPr id="11" name="Obraz 10" descr="linia-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4105647"/>
            <a:ext cx="11220704" cy="67970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7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915" y="548680"/>
            <a:ext cx="1313003" cy="9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AutoShape 2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602560" y="11323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5461595" y="168257"/>
            <a:ext cx="783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pl-PL" sz="20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Syria</a:t>
            </a:r>
            <a:endParaRPr lang="pl-PL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67266" y="1132325"/>
            <a:ext cx="10867761" cy="585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Wpływ na sytuację międzynarodową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− Wojna w Syrii szybko nabrała charakteru konfliktu międzynarodowego. </a:t>
            </a:r>
            <a:r>
              <a:rPr lang="pl-PL" dirty="0" err="1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Asad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uzyskał pomoc ze strony Iranu i Rosji, natomiast opozycję wsparły m.in. Turcja i Arabia Saudyjska.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Konflikt w Syrii (oraz Iraku) jest główną przyczyną powstania tzw. Państwa Islamskiego. Tę radykalną organizację, która dąży do utworzenia państwa wyznaniowego, uznaje się za jedno z największych zagrożeń współczesnego świata. Walkę z Państwem Islamskim prowadzą wojska irackie oraz międzynarodowa koalicja, do której przystąpiły USA oraz niektóre państwa europejskie i arabskie (m.in. Wielka Brytania, Francja, Arabia Saudyjska, Jordania). Po serii ataków terrorystycznych w Paryżu 13 listopada 2015 r., za które odpowiedzialność wzięło Państwo Islamskie, Francja zintensyfikowała naloty na jego cele w Syrii.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Między wrześniem 2015 r. a marcem 2016 r. w konflikt bezpośrednio zaangażowała się Rosja, rozpoczynając ataki powietrzne na Państwo Islamskie. Równocześnie jednak jej lotnictwo bombardowało pozycje rebeliantów walczących z </a:t>
            </a:r>
            <a:r>
              <a:rPr lang="pl-PL" dirty="0" err="1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Asadem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spotkało się to z krytyką USA, ponieważ cierpiała przy tym ludność cywilna.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l-PL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AutoShape 2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602560" y="11323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5461595" y="168257"/>
            <a:ext cx="783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pl-PL" sz="20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Syria</a:t>
            </a:r>
            <a:endParaRPr lang="pl-PL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67266" y="1132325"/>
            <a:ext cx="108677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Sytuacja w Syrii doprowadziła do wzrostu napięcia na linii Rosja – Turcja. Jednym z powodów pogorszenia relacji między tymi krajami było zestrzelenie przez stronę turecką rosyjskiego samolotu bojowego, walczącego w Syrii po stronie sił prezydenta </a:t>
            </a:r>
            <a:r>
              <a:rPr lang="pl-PL" dirty="0" err="1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Baszara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al-</a:t>
            </a:r>
            <a:r>
              <a:rPr lang="pl-PL" dirty="0" err="1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Asada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27 lutego 2016 r. weszło w życie amerykańsko-rosyjskie porozumienie o rozejmie w Syrii. Poparło je prawie 100 ugrupowań rebelianckich działających przeciwko </a:t>
            </a:r>
            <a:r>
              <a:rPr lang="pl-PL" dirty="0" err="1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Asadowi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15 marca 2016 r. Rosja rozpoczęła wycofywanie swojego sprzętu wojskowego z terytorium Syrii.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Konflikt w Syrii jest jedną z głównych przyczyn ogromnej fali migracji ludności cywilnej w kierunku Europy. W 2015 r. do Unii Europejskiej przybyło około miliona imigrantów, z czego połowa pochodziła z Syrii. Prowadzi to z jednej strony do zagrożenia katastrofą humanitarną, z drugiej – możliwości wystąpienia kryzysu politycznego w Unii Europejskiej. Istnieją uzasadnione obawy, że wraz z falą migrantów do Europy przedostanie się wielu terrorystów. Migracja jest również realnym zagrożeniem dla funkcjonowania strefy </a:t>
            </a:r>
            <a:r>
              <a:rPr lang="pl-PL" dirty="0" err="1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Schengen</a:t>
            </a:r>
            <a:r>
              <a:rPr lang="pl-PL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AutoShape 2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602560" y="11323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5461595" y="168257"/>
            <a:ext cx="629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pl-PL" sz="20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Irak</a:t>
            </a:r>
            <a:endParaRPr lang="pl-PL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 descr="C:\Users\a.pietrzak\Desktop\aaaNIE_RUSZAC\REFORMA SP - WOS\_dlanauczyciela.pl\_Konflikty\ira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76" y="1277302"/>
            <a:ext cx="5550793" cy="480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7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AutoShape 2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602560" y="11323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5461595" y="168257"/>
            <a:ext cx="629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pl-PL" sz="20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Irak</a:t>
            </a:r>
            <a:endParaRPr lang="pl-PL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02560" y="1045420"/>
            <a:ext cx="1083246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Charakterystyka konfliktu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Źródła sporu sięgają lat 80. XX w., gdy doszło do krwawych działań zbrojnych między dwiema grupami narodowościowymi – sunnitami i szyitami. Szyici (stanowiący większość ludności irackiej, ale podporządkowani rządom sunnitów) rozpoczęli rewolucję w Iranie. Aby zatrzymać ten proces, Irak uderzył na Iran.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Na początku lat 90. Irak zaatakował z kolei Kuwejt, w którego obronie wystąpiła koalicja międzynarodowa na czele z USA (tzw. I wojna w Zatoce Perskiej). 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− Kolejna wojna rozpoczęła się w 2003 r. – USA oraz ich sojusznicy (w tym Polska) uderzyli na Irak i obalili dyktatora Saddama Husajna, a na terytorium tego kraju rozlokowali swoje oddziały (tzw. II wojna w Zatoce Perskiej). Walkę z nimi prowadziły liczne ugrupowania rebelianckie i terrorystyczne. Obce wojska opuściły Irak w 2011 r., jednak w dalszym ciągu dochodziło tam do aktów przemocy i ataków terrorystycznych. Na znaczeniu szybko zaczęła zyskiwać radykalna organizacja o nazwie Państwo Islamskie.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l-PL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AutoShape 2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602560" y="11323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5461595" y="168257"/>
            <a:ext cx="629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pl-PL" sz="20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Irak</a:t>
            </a:r>
            <a:endParaRPr lang="pl-PL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02560" y="1045420"/>
            <a:ext cx="1055926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W pierwszej połowie 2014 r. Państwo Islamskie opanowało duże obszary za zachodzie i północy Iraku oraz we wschodniej Syrii. Z tego powodu w sierpniu 2014 r. prezydent USA Barack Obama wydał rozkaz nalotów na pozycje bojowników tej organizacji w Iraku i Syrii. Walkę z islamistami prowadzą również irackie siły rządowe, dążące do odzyskania utraconych terytoriów, a na północy Iraku Kurdowie, którym broń dostarczają państwa zachodnie.</a:t>
            </a:r>
            <a:endParaRPr lang="pl-PL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b="1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pl-PL" b="1" dirty="0" smtClean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pl-PL" b="1" dirty="0" smtClean="0">
                <a:latin typeface="Cambria" panose="02040503050406030204" pitchFamily="18" charset="0"/>
              </a:rPr>
              <a:t>Wpływ </a:t>
            </a:r>
            <a:r>
              <a:rPr lang="pl-PL" b="1" dirty="0">
                <a:latin typeface="Cambria" panose="02040503050406030204" pitchFamily="18" charset="0"/>
              </a:rPr>
              <a:t>na sytuację międzynarodową</a:t>
            </a:r>
            <a:r>
              <a:rPr lang="pl-PL" dirty="0">
                <a:latin typeface="Cambria" panose="02040503050406030204" pitchFamily="18" charset="0"/>
              </a:rPr>
              <a:t/>
            </a:r>
            <a:br>
              <a:rPr lang="pl-PL" dirty="0">
                <a:latin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</a:rPr>
              <a:t>USA i międzynarodowa koalicja antyterrorystyczna dążą do pozbawienia Państwa Islamskiego kontroli nad częścią Iraku, a tym samym ustabilizowania sytuacji w kraju. Determinacja państw zachodnich wynika z obawy, że obecny konflikt doprowadzi do rozpadu Iraku i wybuchu wielu lokalnych wojen</a:t>
            </a:r>
          </a:p>
        </p:txBody>
      </p:sp>
    </p:spTree>
    <p:extLst>
      <p:ext uri="{BB962C8B-B14F-4D97-AF65-F5344CB8AC3E}">
        <p14:creationId xmlns:p14="http://schemas.microsoft.com/office/powerpoint/2010/main" val="24481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AutoShape 2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602560" y="11323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5461595" y="168257"/>
            <a:ext cx="1347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pl-PL" sz="20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Afganistan</a:t>
            </a:r>
            <a:endParaRPr lang="pl-PL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 descr="C:\Users\a.pietrzak\Desktop\aaaNIE_RUSZAC\REFORMA SP - WOS\_dlanauczyciela.pl\_Konflikty\afganista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15" y="1043622"/>
            <a:ext cx="6220496" cy="5279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5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AutoShape 2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602560" y="11323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5461595" y="168257"/>
            <a:ext cx="1347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pl-PL" sz="20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Afganistan</a:t>
            </a:r>
            <a:endParaRPr lang="pl-PL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46975" y="1305342"/>
            <a:ext cx="10392946" cy="419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Charakterystyka konfliktu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Wojna w Afganistanie trwa od 1978 r., gdy w wyniku tzw. rewolucji kwietniowej władzę przejęli komuniści. Przeciwko ich rządom wybuchła rebelia, której nie udało się stłumić ani wojskom radzieckim interweniującym w tym kraju, ani późniejszemu reżimowi Mohammada </a:t>
            </a:r>
            <a:r>
              <a:rPr lang="pl-PL" dirty="0" err="1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Nadżibullaha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który upadł w 1992 r. władzę w niestabilnym kraju siłą przejęli talibowie, którzy wprowadzili fanatyczne rządy islamskie. Powiązana z nimi organizacja terrorystyczna Al-Kaida założyła w Afganistanie swoje bazy szkoleniowe.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Przyczyną ostatniej, trwającej od października 2001 r. fazy konfliktu była interwencja NATO. Została ona podjęta w reakcji na działania terrorystyczne Al-Kaidy, odpowiedzialnej za ataki na World Trade Center i Pentagon 11 września 2001 r.</a:t>
            </a:r>
            <a:endParaRPr lang="pl-PL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AutoShape 2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602560" y="11323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5461595" y="168257"/>
            <a:ext cx="1347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pl-PL" sz="20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Afganistan</a:t>
            </a:r>
            <a:endParaRPr lang="pl-PL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46975" y="1305342"/>
            <a:ext cx="10392946" cy="294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Cambria" panose="02040503050406030204" pitchFamily="18" charset="0"/>
              </a:rPr>
              <a:t>Wpływ na sytuację międzynarodową</a:t>
            </a:r>
            <a:r>
              <a:rPr lang="pl-PL" dirty="0">
                <a:latin typeface="Cambria" panose="02040503050406030204" pitchFamily="18" charset="0"/>
              </a:rPr>
              <a:t/>
            </a:r>
            <a:br>
              <a:rPr lang="pl-PL" dirty="0">
                <a:latin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</a:rPr>
              <a:t>W październiku 2015 r. prezydent Obama wstrzymał decyzję o wycofaniu amerykańskich wojsk z Afganistanu. USA mają interes w utrzymaniu wielu rozwiązań politycznych i gospodarczych, które udało się wprowadzić w tym regionie po 2001 r. Odrodzenie rządów talibów mogłoby doprowadzić do destabilizacji kraju i umożliwić działalność terrorystyczną. Niepewna sytuacja wewnętrzna w Afganistanie wpłynęłaby niekorzystnie na cały region, m.in. Pakistan, Indie czy Iran.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Cambria" panose="0204050305040603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79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4792566" y="168257"/>
            <a:ext cx="2363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Cambria" panose="02040503050406030204" pitchFamily="18" charset="0"/>
              </a:rPr>
              <a:t>Turcja (Kurdowie)</a:t>
            </a:r>
            <a:endParaRPr lang="pl-PL" sz="2000" dirty="0">
              <a:latin typeface="Cambria" panose="02040503050406030204" pitchFamily="18" charset="0"/>
            </a:endParaRPr>
          </a:p>
        </p:txBody>
      </p:sp>
      <p:pic>
        <p:nvPicPr>
          <p:cNvPr id="11" name="Obraz 10" descr="C:\Users\a.pietrzak\Desktop\aaaNIE_RUSZAC\REFORMA SP - WOS\_dlanauczyciela.pl\_Konflikty\turcj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99" y="1079499"/>
            <a:ext cx="6065949" cy="515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0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4792566" y="168257"/>
            <a:ext cx="2363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Cambria" panose="02040503050406030204" pitchFamily="18" charset="0"/>
              </a:rPr>
              <a:t>Turcja (Kurdowie)</a:t>
            </a:r>
            <a:endParaRPr lang="pl-PL" sz="2000" dirty="0">
              <a:latin typeface="Cambria" panose="020405030504060302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67267" y="1166843"/>
            <a:ext cx="10572654" cy="4611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Charakterystyka konfliktu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Od 1984 r. bojownicy Partii Pracujących Kurdystanu (PKK) w Turcji walczą przede wszystkim o stworzenie niezależnego państwa kurdyjskiego. Kurdowie stanowią prawie jedną piątą populacji Turcji, duże skupiska ludności kurdyjskiej zamieszkują też tereny Iranu i Syrii. Rząd turecki i Unia Europejska traktują PKK jak ugrupowanie terrorystyczne.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W lipcu 2015 r. dwuletnie zawieszenie broni między rządem Turcji a kurdyjskimi bojownikami zostało zerwane w następstwie samobójczego zamachu w pobliżu granicy z Syrią. Zginęło w nim prawie trzydziestu Kurdów. Bojownicy PKK oskarżyli stronę turecką, że nie podejmuje wystarczających działań, aby zapobiegać takim atakom.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Napiętą sytuację w Turcji pogarsza ponadto rosnąca rola kurdyjskich przedstawicieli w tamtejszym parlamencie.</a:t>
            </a:r>
            <a:endParaRPr lang="pl-PL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AutoShape 2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602560" y="11323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4907662" y="150157"/>
            <a:ext cx="183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Ukraina – Rosja</a:t>
            </a:r>
            <a:endParaRPr lang="pl-PL" sz="105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az 11" descr="C:\Users\a.pietrzak\Desktop\aaaNIE_RUSZAC\REFORMA SP - WOS\_dlanauczyciela.pl\_Konflikty\rosja-ukrain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30" y="1266190"/>
            <a:ext cx="6479540" cy="4325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3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4792566" y="168257"/>
            <a:ext cx="2363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Cambria" panose="02040503050406030204" pitchFamily="18" charset="0"/>
              </a:rPr>
              <a:t>Turcja (Kurdowie)</a:t>
            </a:r>
            <a:endParaRPr lang="pl-PL" sz="2000" dirty="0">
              <a:latin typeface="Cambria" panose="020405030504060302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00493" y="1366568"/>
            <a:ext cx="10539428" cy="336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Wpływ na sytuację międzynarodową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Rozwiązanie problemu kurdyjskiego ma duże znaczenie dla całego regionu. Zdobycie przez Kurdów autonomii w Iraku i Syrii pogorszyło relacje tych krajów z Turcją. Oskarża ona mieszkających tam Kurdów o wspieranie PKK – z tego powodu dochodzi do tureckich ataków na kurdyjskie cele w Iraku i Syrii.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Zdobycie autonomii przez Kurdów może wywołać podobne dążenia w innych krajach Bliskiego Wschodu zamieszkiwanych przez ten naród (Iran, Gruzja, Azerbejdżan czy Armenia).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Kwestia kurdyjska to jedno z wielu zagadnień spornych, które pojawiły się w rozmowach dotyczących członkostwa Turcji w UE (toczących się od października 2005 r.).</a:t>
            </a:r>
            <a:endParaRPr lang="pl-PL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62" y="87715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4792566" y="168257"/>
            <a:ext cx="2581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Cambria" panose="02040503050406030204" pitchFamily="18" charset="0"/>
              </a:rPr>
              <a:t>Półwysep</a:t>
            </a:r>
            <a:r>
              <a:rPr lang="pl-PL" sz="2000" b="1" dirty="0"/>
              <a:t> </a:t>
            </a:r>
            <a:r>
              <a:rPr lang="pl-PL" sz="2000" b="1" dirty="0">
                <a:latin typeface="Cambria" panose="02040503050406030204" pitchFamily="18" charset="0"/>
              </a:rPr>
              <a:t>Koreański</a:t>
            </a:r>
            <a:endParaRPr lang="pl-PL" sz="2000" dirty="0">
              <a:latin typeface="Cambria" panose="02040503050406030204" pitchFamily="18" charset="0"/>
            </a:endParaRPr>
          </a:p>
        </p:txBody>
      </p:sp>
      <p:pic>
        <p:nvPicPr>
          <p:cNvPr id="9" name="Obraz 8" descr="C:\Users\a.pietrzak\Desktop\aaaNIE_RUSZAC\REFORMA SP - WOS\_dlanauczyciela.pl\_Konflikty\polwysep koreansk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05" y="1112202"/>
            <a:ext cx="6632619" cy="4992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4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4792566" y="168257"/>
            <a:ext cx="2580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Cambria" panose="02040503050406030204" pitchFamily="18" charset="0"/>
              </a:rPr>
              <a:t>Półwysep Koreański</a:t>
            </a:r>
            <a:endParaRPr lang="pl-PL" sz="2000" dirty="0">
              <a:latin typeface="Cambria" panose="020405030504060302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6177" y="1131387"/>
            <a:ext cx="10286448" cy="486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Charakterystyka konfliktu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Początki konfliktu w tym regionie sięgają wojny koreańskiej z 1950 r., w której USA poparły siły z południowej części półwyspu przeciwko oddziałom komunistycznym na północy, wspomaganym militarnie przez Chiny i ZSRR. Wojska Koreańskiej Republiki Ludowo-Demokratycznej (Korea Północna) dążyły wówczas do podporządkowania sobie całego Półwyspu Koreańskiego.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Obecnie granica między Koreą Północną a Koreą Południową jest jedną z najbardziej uzbrojonych granic na świecie, ciągle dochodzi wzdłuż niej do prowokacji zbrojnych</a:t>
            </a:r>
            <a:r>
              <a:rPr lang="pl-PL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l-PL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pl-PL" dirty="0" smtClean="0">
                <a:latin typeface="Cambria" panose="02040503050406030204" pitchFamily="18" charset="0"/>
              </a:rPr>
              <a:t> </a:t>
            </a:r>
            <a:r>
              <a:rPr lang="pl-PL" dirty="0">
                <a:latin typeface="Cambria" panose="02040503050406030204" pitchFamily="18" charset="0"/>
              </a:rPr>
              <a:t>W kwietniu 2018 r. przywódcy obu Korei Kim Dzong </a:t>
            </a:r>
            <a:r>
              <a:rPr lang="pl-PL" dirty="0" err="1">
                <a:latin typeface="Cambria" panose="02040503050406030204" pitchFamily="18" charset="0"/>
              </a:rPr>
              <a:t>Un</a:t>
            </a:r>
            <a:r>
              <a:rPr lang="pl-PL" dirty="0">
                <a:latin typeface="Cambria" panose="02040503050406030204" pitchFamily="18" charset="0"/>
              </a:rPr>
              <a:t> i </a:t>
            </a:r>
            <a:r>
              <a:rPr lang="pl-PL" dirty="0" err="1">
                <a:latin typeface="Cambria" panose="02040503050406030204" pitchFamily="18" charset="0"/>
              </a:rPr>
              <a:t>Mun</a:t>
            </a:r>
            <a:r>
              <a:rPr lang="pl-PL" dirty="0">
                <a:latin typeface="Cambria" panose="02040503050406030204" pitchFamily="18" charset="0"/>
              </a:rPr>
              <a:t> </a:t>
            </a:r>
            <a:r>
              <a:rPr lang="pl-PL" dirty="0" err="1">
                <a:latin typeface="Cambria" panose="02040503050406030204" pitchFamily="18" charset="0"/>
              </a:rPr>
              <a:t>Dze</a:t>
            </a:r>
            <a:r>
              <a:rPr lang="pl-PL" dirty="0">
                <a:latin typeface="Cambria" panose="02040503050406030204" pitchFamily="18" charset="0"/>
              </a:rPr>
              <a:t> In podpisali przełomowe, wspólne oświadczenie w którym zapowiedzieli, że obie Koree będą dążyć do przekształcenia rozejmu w układ pokojowy, który formalnie zakończy wojnę z lat 50. XX wieku.</a:t>
            </a:r>
            <a:endParaRPr lang="pl-PL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endParaRPr lang="pl-PL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4792566" y="168257"/>
            <a:ext cx="2580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Cambria" panose="02040503050406030204" pitchFamily="18" charset="0"/>
              </a:rPr>
              <a:t>Półwysep Koreański</a:t>
            </a:r>
            <a:endParaRPr lang="pl-PL" sz="2000" dirty="0">
              <a:latin typeface="Cambria" panose="020405030504060302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6177" y="1131387"/>
            <a:ext cx="10286448" cy="294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Wpływ na sytuację międzynarodową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Przywódca Korei Północnej, Kim Dzong </a:t>
            </a:r>
            <a:r>
              <a:rPr lang="pl-PL" dirty="0" err="1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podejmuje agresywne i nieprzewidywalne działania, które zagrażają całemu półwyspowi. W styczniu 2016 r. Korea Północna przeprowadziła czwartą próbę broni jądrowej.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Największym zagrożeniem ze strony Korei Północnej jest ciągłe naruszanie przez to państwo rezolucji Rady Bezpieczeństwa ONZ i jawne budowanie potencjału broni jądrowej oraz rozwój arsenału rakiet dalekiego </a:t>
            </a:r>
            <a:r>
              <a:rPr lang="pl-PL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zasięgu</a:t>
            </a:r>
            <a:r>
              <a:rPr lang="pl-PL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dirty="0" smtClean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4792566" y="168257"/>
            <a:ext cx="1991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Cambria" panose="02040503050406030204" pitchFamily="18" charset="0"/>
              </a:rPr>
              <a:t>Japonia</a:t>
            </a:r>
            <a:r>
              <a:rPr lang="pl-PL" sz="2000" b="1" dirty="0"/>
              <a:t> – </a:t>
            </a:r>
            <a:r>
              <a:rPr lang="pl-PL" sz="2000" b="1" dirty="0">
                <a:latin typeface="Cambria" panose="02040503050406030204" pitchFamily="18" charset="0"/>
              </a:rPr>
              <a:t>Chiny</a:t>
            </a:r>
            <a:endParaRPr lang="pl-PL" sz="2000" dirty="0">
              <a:latin typeface="Cambria" panose="02040503050406030204" pitchFamily="18" charset="0"/>
            </a:endParaRPr>
          </a:p>
        </p:txBody>
      </p:sp>
      <p:pic>
        <p:nvPicPr>
          <p:cNvPr id="9" name="Obraz 8" descr="C:\Users\a.pietrzak\Desktop\aaaNIE_RUSZAC\REFORMA SP - WOS\_dlanauczyciela.pl\_Konflikty\chiny-japoni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82" y="908685"/>
            <a:ext cx="4852035" cy="5040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0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4792566" y="168257"/>
            <a:ext cx="1991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Cambria" panose="02040503050406030204" pitchFamily="18" charset="0"/>
              </a:rPr>
              <a:t>Japonia</a:t>
            </a:r>
            <a:r>
              <a:rPr lang="pl-PL" sz="2000" b="1" dirty="0"/>
              <a:t> – </a:t>
            </a:r>
            <a:r>
              <a:rPr lang="pl-PL" sz="2000" b="1" dirty="0">
                <a:latin typeface="Cambria" panose="02040503050406030204" pitchFamily="18" charset="0"/>
              </a:rPr>
              <a:t>Chiny</a:t>
            </a:r>
            <a:endParaRPr lang="pl-PL" sz="2000" dirty="0">
              <a:latin typeface="Cambria" panose="020405030504060302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17431" y="1028343"/>
            <a:ext cx="10122490" cy="4611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Charakterystyka konfliktu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Napięcia między Japonią i Chinami dotyczą sporu o wyspy </a:t>
            </a:r>
            <a:r>
              <a:rPr lang="pl-PL" dirty="0" err="1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Senkaku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Diaoyu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na Morzu Wschodniochińskim. Ze względu na złoża ropy naftowej i gazu ziemnego obszar ten ma duże znaczenie ekonomiczne. Wyspy znajdują się także w pobliżu szlaków żeglugowych i obszarów rybackich. Chiny zaczęły zgłaszać roszczenia do tych terytoriów w 1970 r.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W rejonie wysp na pograniczu chińsko-japońskim często dochodzi do prowokacyjnego naruszania przestrzeni powietrznej przez stronę chińską. Utrzymuje się ryzyko wybuchu otwartego konfliktu.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W 2012 r. podjęto rozmowy, które miały na celu złagodzenie napięć między stronami. Spór chińsko-japoński zaostrzył się, gdy rząd japoński wykupił kilka spornych wysepek. W reakcji na tę decyzję doszło w Chinach do fali antyjapońskich protestów. Rozmowy przerwano w 2013 r. i wznowiono na początku 2015 r.</a:t>
            </a:r>
            <a:endParaRPr lang="pl-PL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4792566" y="168257"/>
            <a:ext cx="1991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Cambria" panose="02040503050406030204" pitchFamily="18" charset="0"/>
              </a:rPr>
              <a:t>Japonia</a:t>
            </a:r>
            <a:r>
              <a:rPr lang="pl-PL" sz="2000" b="1" dirty="0"/>
              <a:t> – </a:t>
            </a:r>
            <a:r>
              <a:rPr lang="pl-PL" sz="2000" b="1" dirty="0">
                <a:latin typeface="Cambria" panose="02040503050406030204" pitchFamily="18" charset="0"/>
              </a:rPr>
              <a:t>Chiny</a:t>
            </a:r>
            <a:endParaRPr lang="pl-PL" sz="2000" dirty="0">
              <a:latin typeface="Cambria" panose="020405030504060302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17431" y="1028343"/>
            <a:ext cx="1012249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Cambria" panose="02040503050406030204" pitchFamily="18" charset="0"/>
              </a:rPr>
              <a:t>Wpływ na sytuację międzynarodową</a:t>
            </a:r>
            <a:r>
              <a:rPr lang="pl-PL" dirty="0">
                <a:latin typeface="Cambria" panose="02040503050406030204" pitchFamily="18" charset="0"/>
              </a:rPr>
              <a:t/>
            </a:r>
            <a:br>
              <a:rPr lang="pl-PL" dirty="0">
                <a:latin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</a:rPr>
              <a:t>– Utrzymujący się stan nieufności politycznej między państwami zwiększa możliwość wybuchu konfliktu zbrojnego.</a:t>
            </a:r>
            <a:br>
              <a:rPr lang="pl-PL" dirty="0">
                <a:latin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</a:rPr>
              <a:t>– Jakakolwiek reakcja zbrojna Japonii, związanej bliskimi relacjami z USA, mogłaby doprowadzić do groźnego konfliktu amerykańsko-chińskiego.</a:t>
            </a:r>
          </a:p>
        </p:txBody>
      </p:sp>
    </p:spTree>
    <p:extLst>
      <p:ext uri="{BB962C8B-B14F-4D97-AF65-F5344CB8AC3E}">
        <p14:creationId xmlns:p14="http://schemas.microsoft.com/office/powerpoint/2010/main" val="35333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AutoShape 2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602560" y="11323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4907662" y="150157"/>
            <a:ext cx="183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Ukraina – Rosja</a:t>
            </a:r>
            <a:endParaRPr lang="pl-PL" sz="105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87975" y="861478"/>
            <a:ext cx="10571946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Charakterystyka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Wybuch 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konfliktu wiąże się z wydarzeniami, które rozegrały się na Ukrainie na przełomie lat 2013 i 2014 (tzw. rewolucja na Majdanie, </a:t>
            </a:r>
            <a:r>
              <a:rPr lang="pl-PL" dirty="0" err="1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Euromajdan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 Jesienią 2013 r. prezydent Wiktor </a:t>
            </a:r>
            <a:r>
              <a:rPr lang="pl-PL" dirty="0" err="1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Janukowycz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odłożył podpisanie umowy stowarzyszeniowej z Unią Europejską, co zapoczątkowało masowe antyrządowe demonstracje. W lutym 2014 r. w Kijowie doszło do krwawych walk między protestującymi a specjalnymi oddziałami milicji. Parlament odwołał </a:t>
            </a:r>
            <a:r>
              <a:rPr lang="pl-PL" dirty="0" err="1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Janukowycza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z urzędu, a władzę przejęli politycy prozachodni. 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Przeciwko nowym władzom Ukrainy wystąpili rosyjskojęzyczni mieszkańcy Krymu – tę sytuację wykorzystała Rosja, której wojska zajęły półwysep. Prorosyjska rebelia wybuchła także na wschodzie kraju. Tamtejszych separatystów w walkach z armią ukraińską wspiera militarnie strona rosyjska. 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Obecnie na wschodniej Ukrainie obowiązuje zawieszenie broni, jednak jego postanowienia są ciągle naruszane.</a:t>
            </a:r>
            <a:endParaRPr lang="pl-PL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52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AutoShape 2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602560" y="11323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4907662" y="150157"/>
            <a:ext cx="183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Ukraina – Rosja</a:t>
            </a:r>
            <a:endParaRPr lang="pl-PL" sz="105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87975" y="861478"/>
            <a:ext cx="105719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Wpływ na sytuację na świecie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Sytuacja na Ukrainie szybko przerodziła się w kryzys międzynarodowy. USA i Unia Europejska potępiły działania Rosji i nałożyły na nią sankcje gospodarcze. W odpowiedzi rząd rosyjski zakazał importu wielu produktów rolnych z USA i UE.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Równolegle mocarstwa zachodnie i Organizacja Bezpieczeństwa i Współpracy w Europie podjęły działania dyplomatyczne na rzecz rozwiązania konfliktu. W lutym 2015 r. przedstawiciele Ukrainy, Rosji, Francji i Niemiec zawarli ugodę (tzw. porozumienie mińskie), która przewidywała m.in. zawieszenie broni, wycofanie ciężkiego sprzętu wojskowego oraz przejęcie pełnej kontroli przez rząd ukraiński nad obszarem granicznym z Rosją. Jednak większość z tych postanowień nie została zrealizowana.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− Konflikt na Ukrainie może doprowadzić do dalszego pogorszenia stosunków między USA a Rosją. Sytuacja ulegnie zaostrzeniu, jeśli Rosja będzie dalej ingerować w sprawy Ukrainy albo zacznie zagrażać krajom członkowskim NATO, np. Polsce.</a:t>
            </a:r>
            <a:endParaRPr lang="pl-PL" dirty="0">
              <a:latin typeface="Cambria" panose="02040503050406030204" pitchFamily="18" charset="0"/>
            </a:endParaRPr>
          </a:p>
          <a:p>
            <a:endParaRPr lang="pl-P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AutoShape 2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602560" y="11323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5249037" y="188035"/>
            <a:ext cx="1327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Cambria" panose="02040503050406030204" pitchFamily="18" charset="0"/>
              </a:rPr>
              <a:t>Palestyna</a:t>
            </a:r>
            <a:endParaRPr lang="pl-PL" sz="2000" dirty="0">
              <a:latin typeface="Cambria" panose="02040503050406030204" pitchFamily="18" charset="0"/>
            </a:endParaRPr>
          </a:p>
        </p:txBody>
      </p:sp>
      <p:pic>
        <p:nvPicPr>
          <p:cNvPr id="11" name="Obraz 10" descr="C:\Users\a.pietrzak\Desktop\aaaNIE_RUSZAC\REFORMA SP - WOS\_dlanauczyciela.pl\_Konflikty\palestyn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1" y="965915"/>
            <a:ext cx="8925059" cy="5447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4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AutoShape 2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602560" y="11323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5189726" y="136628"/>
            <a:ext cx="1327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Cambria" panose="02040503050406030204" pitchFamily="18" charset="0"/>
              </a:rPr>
              <a:t>Palestyna</a:t>
            </a:r>
            <a:endParaRPr lang="pl-PL" sz="2000" dirty="0">
              <a:latin typeface="Cambria" panose="020405030504060302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87975" y="861478"/>
            <a:ext cx="105719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Cambria" panose="02040503050406030204" pitchFamily="18" charset="0"/>
              </a:rPr>
              <a:t>Charakterystyka konfliktu</a:t>
            </a:r>
            <a:r>
              <a:rPr lang="pl-PL" dirty="0">
                <a:latin typeface="Cambria" panose="02040503050406030204" pitchFamily="18" charset="0"/>
              </a:rPr>
              <a:t/>
            </a:r>
            <a:br>
              <a:rPr lang="pl-PL" dirty="0">
                <a:latin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</a:rPr>
              <a:t>– Główną przyczyną konfliktu między Palestyńczykami a Żydami są rozbieżności dotyczące prawa do zwierzchnictwa nad terytorium – Palestyńczycy dążą do utworzenia własnego państwa na terenach zajętych przez Izrael po II wojnie światowej.</a:t>
            </a:r>
            <a:br>
              <a:rPr lang="pl-PL" dirty="0">
                <a:latin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</a:rPr>
              <a:t>− Na początku lat 60. palestyńskie organizacje ruchu oporu powołały Organizację Wyzwolenia Palestyny, która miała kierować walką zbrojną i reprezentować je na arenie międzynarodowej.</a:t>
            </a:r>
            <a:br>
              <a:rPr lang="pl-PL" dirty="0">
                <a:latin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</a:rPr>
              <a:t>− Przełom nastąpił na początku lat 90. Na mocy porozumień z Oslo w 1994 r. powstała Autonomia Palestyńska. Jednak pod koniec lat 90. konflikt ponownie się zaostrzył (ataki terrorystyczne palestyńskich organizacji, operacje zbrojne armii izraelskiej na terytorium Autonomii).</a:t>
            </a:r>
            <a:br>
              <a:rPr lang="pl-PL" dirty="0">
                <a:latin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</a:rPr>
              <a:t>− Podejmowane w ostatnich latach izraelsko-palestyńskie rozmowy pokojowe i próby mediacji międzynarodowych zakończyły się niepowodzeniem. Palestyna rozpoczęła starania o uznanie jej państwowości przez społeczność międzynarodową, jednak Izrael się temu sprzeciwia.</a:t>
            </a:r>
          </a:p>
          <a:p>
            <a:endParaRPr lang="pl-P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AutoShape 2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602560" y="11323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5189726" y="188035"/>
            <a:ext cx="1327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pl-PL" sz="20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Palestyna</a:t>
            </a:r>
            <a:endParaRPr lang="pl-PL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8703" y="1495723"/>
            <a:ext cx="10571946" cy="336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Cambria" panose="02040503050406030204" pitchFamily="18" charset="0"/>
              </a:rPr>
              <a:t>Wpływ na sytuację międzynarodową</a:t>
            </a:r>
            <a:r>
              <a:rPr lang="pl-PL" dirty="0">
                <a:latin typeface="Cambria" panose="02040503050406030204" pitchFamily="18" charset="0"/>
              </a:rPr>
              <a:t/>
            </a:r>
            <a:br>
              <a:rPr lang="pl-PL" dirty="0">
                <a:latin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</a:rPr>
              <a:t>Konflikt palestyński jest źródłem napięć między światem islamu, który popiera Palestyńczyków, a Izraelem i jego strategicznym sojusznikiem – USA. Do argumentu obrony Palestyńczyków często odwołują się islamskie organizacje terrorystyczne (np. Al-Kaida). Stawiają sobie one za cel zwalczanie wpływów zachodnich (zwłaszcza amerykańskich) w świecie islamskim i zniszczenie Izraela, który jest postrzegany jako część Zachodu. Istnieje też ryzyko, że sytuacja w Palestynie może się zaostrzyć i doprowadzić do poważnego konfliktu zbrojnego.</a:t>
            </a:r>
          </a:p>
          <a:p>
            <a:pPr>
              <a:lnSpc>
                <a:spcPct val="150000"/>
              </a:lnSpc>
            </a:pPr>
            <a:endParaRPr lang="pl-P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AutoShape 2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602560" y="11323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5432677" y="212958"/>
            <a:ext cx="783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pl-PL" sz="20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Syria</a:t>
            </a:r>
            <a:endParaRPr lang="pl-PL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 descr="C:\Users\a.pietrzak\Desktop\aaaNIE_RUSZAC\REFORMA SP - WOS\_dlanauczyciela.pl\_Konflikty\syri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99" y="1030310"/>
            <a:ext cx="6130344" cy="5190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7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inia-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4" y="35217"/>
            <a:ext cx="11220704" cy="67970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6741585"/>
            <a:ext cx="12192000" cy="116417"/>
          </a:xfrm>
          <a:prstGeom prst="rect">
            <a:avLst/>
          </a:prstGeom>
          <a:solidFill>
            <a:srgbClr val="96C8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15" name="Picture 2" descr="E:\Magda Lisewska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21" y="181774"/>
            <a:ext cx="527856" cy="3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6104709" y="2564905"/>
            <a:ext cx="6087292" cy="3108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AutoShape 2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602560" y="11323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4" name="AutoShape 4" descr="Znalezione obrazy dla zapytania Informatyka w ćwiczeniach ponadgimnazjalnych"/>
          <p:cNvSpPr>
            <a:spLocks noChangeAspect="1" noChangeArrowheads="1"/>
          </p:cNvSpPr>
          <p:nvPr/>
        </p:nvSpPr>
        <p:spPr bwMode="auto">
          <a:xfrm>
            <a:off x="160867" y="211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3" name="Prostokąt 2"/>
          <p:cNvSpPr/>
          <p:nvPr/>
        </p:nvSpPr>
        <p:spPr>
          <a:xfrm>
            <a:off x="5461595" y="168257"/>
            <a:ext cx="783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pl-PL" sz="20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Syria</a:t>
            </a:r>
            <a:endParaRPr lang="pl-PL" sz="2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98489" y="1582341"/>
            <a:ext cx="10869287" cy="336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pl-PL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Charakterystyka konfliktu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Do walk między zwolennikami prezydenta </a:t>
            </a:r>
            <a:r>
              <a:rPr lang="pl-PL" dirty="0" err="1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Baszara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al-</a:t>
            </a:r>
            <a:r>
              <a:rPr lang="pl-PL" dirty="0" err="1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Asada</a:t>
            </a: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zbrojną opozycją w Syrii doszło pod wpływem rewolucji w Tunezji i Egipcie w 2011 r. (tzw. arabska wiosna). Na ulicach miast zaczęły się gromadzić wielotysięczne demonstracje, krwawo tłumione przez siły rządowe. Protesty przeciwko syryjskiemu rządowi przerodziły się w wojnę domową.</a:t>
            </a:r>
            <a:b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Niestabilna sytuacja w kraju umożliwiła rozwój radykalnych ruchów islamskich. Powstałe na części terytorium Syrii i Iraku Państwo Islamskie zajęło rozległe terytorium Syrii, dokonując przy tym wielu aktów przemocy (np. wobec chrześcijan czy jeńców z krajów zachodnich).</a:t>
            </a:r>
            <a:endParaRPr lang="pl-PL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275</Words>
  <Application>Microsoft Office PowerPoint</Application>
  <PresentationFormat>Panoramiczny</PresentationFormat>
  <Paragraphs>100</Paragraphs>
  <Slides>26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Pietrzak</dc:creator>
  <cp:lastModifiedBy>Anna Pietrzak</cp:lastModifiedBy>
  <cp:revision>46</cp:revision>
  <dcterms:created xsi:type="dcterms:W3CDTF">2018-04-24T12:37:05Z</dcterms:created>
  <dcterms:modified xsi:type="dcterms:W3CDTF">2018-05-07T13:07:25Z</dcterms:modified>
</cp:coreProperties>
</file>